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9"/>
  </p:notesMasterIdLst>
  <p:sldIdLst>
    <p:sldId id="256" r:id="rId2"/>
    <p:sldId id="326" r:id="rId3"/>
    <p:sldId id="377" r:id="rId4"/>
    <p:sldId id="325" r:id="rId5"/>
    <p:sldId id="378" r:id="rId6"/>
    <p:sldId id="330" r:id="rId7"/>
    <p:sldId id="362" r:id="rId8"/>
    <p:sldId id="363" r:id="rId9"/>
    <p:sldId id="368" r:id="rId10"/>
    <p:sldId id="365" r:id="rId11"/>
    <p:sldId id="364" r:id="rId12"/>
    <p:sldId id="379" r:id="rId13"/>
    <p:sldId id="380" r:id="rId14"/>
    <p:sldId id="366" r:id="rId15"/>
    <p:sldId id="381" r:id="rId16"/>
    <p:sldId id="384" r:id="rId17"/>
    <p:sldId id="367" r:id="rId18"/>
    <p:sldId id="369" r:id="rId19"/>
    <p:sldId id="370" r:id="rId20"/>
    <p:sldId id="371" r:id="rId21"/>
    <p:sldId id="372" r:id="rId22"/>
    <p:sldId id="373" r:id="rId23"/>
    <p:sldId id="374" r:id="rId24"/>
    <p:sldId id="338" r:id="rId25"/>
    <p:sldId id="343" r:id="rId26"/>
    <p:sldId id="382" r:id="rId27"/>
    <p:sldId id="353" r:id="rId28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691" autoAdjust="0"/>
    <p:restoredTop sz="96619" autoAdjust="0"/>
  </p:normalViewPr>
  <p:slideViewPr>
    <p:cSldViewPr>
      <p:cViewPr varScale="1">
        <p:scale>
          <a:sx n="82" d="100"/>
          <a:sy n="82" d="100"/>
        </p:scale>
        <p:origin x="-1426" y="-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1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-3870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C11E48-06A3-41F9-9C78-2CC00A31146C}" type="datetimeFigureOut">
              <a:rPr lang="ru-RU" smtClean="0"/>
              <a:pPr/>
              <a:t>02.12.2024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9269F1-3674-46CC-8326-31F54CBF54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78829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9269F1-3674-46CC-8326-31F54CBF54D3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6 Imagen" descr="Dibujo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 cap="none" spc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s-ES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EF6C-CA47-4F54-9DC1-4FCFAA181C17}" type="datetimeFigureOut">
              <a:rPr lang="ru-RU" smtClean="0"/>
              <a:pPr/>
              <a:t>02.12.2024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6A21-358D-46D1-BBEC-BD37F29979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289904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EF6C-CA47-4F54-9DC1-4FCFAA181C17}" type="datetimeFigureOut">
              <a:rPr lang="ru-RU" smtClean="0"/>
              <a:pPr/>
              <a:t>02.12.2024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6A21-358D-46D1-BBEC-BD37F29979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303388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EF6C-CA47-4F54-9DC1-4FCFAA181C17}" type="datetimeFigureOut">
              <a:rPr lang="ru-RU" smtClean="0"/>
              <a:pPr/>
              <a:t>02.12.2024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6A21-358D-46D1-BBEC-BD37F29979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368311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none" spc="0">
                <a:ln w="18415" cmpd="sng">
                  <a:solidFill>
                    <a:srgbClr val="0066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>
                <a:ln>
                  <a:noFill/>
                </a:ln>
                <a:solidFill>
                  <a:srgbClr val="0000CC"/>
                </a:solidFill>
              </a:defRPr>
            </a:lvl1pPr>
            <a:lvl2pPr>
              <a:defRPr>
                <a:ln>
                  <a:noFill/>
                </a:ln>
                <a:solidFill>
                  <a:srgbClr val="0000CC"/>
                </a:solidFill>
              </a:defRPr>
            </a:lvl2pPr>
            <a:lvl3pPr>
              <a:defRPr>
                <a:ln>
                  <a:noFill/>
                </a:ln>
                <a:solidFill>
                  <a:srgbClr val="0000CC"/>
                </a:solidFill>
              </a:defRPr>
            </a:lvl3pPr>
            <a:lvl4pPr>
              <a:defRPr>
                <a:ln>
                  <a:noFill/>
                </a:ln>
                <a:solidFill>
                  <a:srgbClr val="0000CC"/>
                </a:solidFill>
              </a:defRPr>
            </a:lvl4pPr>
            <a:lvl5pPr>
              <a:defRPr>
                <a:ln>
                  <a:noFill/>
                </a:ln>
                <a:solidFill>
                  <a:srgbClr val="0000CC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s-ES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EF6C-CA47-4F54-9DC1-4FCFAA181C17}" type="datetimeFigureOut">
              <a:rPr lang="ru-RU" smtClean="0"/>
              <a:pPr/>
              <a:t>02.12.2024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6A21-358D-46D1-BBEC-BD37F29979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073896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EF6C-CA47-4F54-9DC1-4FCFAA181C17}" type="datetimeFigureOut">
              <a:rPr lang="ru-RU" smtClean="0"/>
              <a:pPr/>
              <a:t>02.12.2024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6A21-358D-46D1-BBEC-BD37F29979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827277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EF6C-CA47-4F54-9DC1-4FCFAA181C17}" type="datetimeFigureOut">
              <a:rPr lang="ru-RU" smtClean="0"/>
              <a:pPr/>
              <a:t>02.12.2024</a:t>
            </a:fld>
            <a:endParaRPr lang="ru-RU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6A21-358D-46D1-BBEC-BD37F29979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836668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EF6C-CA47-4F54-9DC1-4FCFAA181C17}" type="datetimeFigureOut">
              <a:rPr lang="ru-RU" smtClean="0"/>
              <a:pPr/>
              <a:t>02.12.2024</a:t>
            </a:fld>
            <a:endParaRPr lang="ru-RU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6A21-358D-46D1-BBEC-BD37F29979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450832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EF6C-CA47-4F54-9DC1-4FCFAA181C17}" type="datetimeFigureOut">
              <a:rPr lang="ru-RU" smtClean="0"/>
              <a:pPr/>
              <a:t>02.12.2024</a:t>
            </a:fld>
            <a:endParaRPr lang="ru-RU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6A21-358D-46D1-BBEC-BD37F29979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149193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EF6C-CA47-4F54-9DC1-4FCFAA181C17}" type="datetimeFigureOut">
              <a:rPr lang="ru-RU" smtClean="0"/>
              <a:pPr/>
              <a:t>02.12.2024</a:t>
            </a:fld>
            <a:endParaRPr lang="ru-RU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6A21-358D-46D1-BBEC-BD37F29979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342149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EF6C-CA47-4F54-9DC1-4FCFAA181C17}" type="datetimeFigureOut">
              <a:rPr lang="ru-RU" smtClean="0"/>
              <a:pPr/>
              <a:t>02.12.2024</a:t>
            </a:fld>
            <a:endParaRPr lang="ru-RU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6A21-358D-46D1-BBEC-BD37F29979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363391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EF6C-CA47-4F54-9DC1-4FCFAA181C17}" type="datetimeFigureOut">
              <a:rPr lang="ru-RU" smtClean="0"/>
              <a:pPr/>
              <a:t>02.12.2024</a:t>
            </a:fld>
            <a:endParaRPr lang="ru-RU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96A21-358D-46D1-BBEC-BD37F29979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387068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E3EF6C-CA47-4F54-9DC1-4FCFAA181C17}" type="datetimeFigureOut">
              <a:rPr lang="ru-RU" smtClean="0"/>
              <a:pPr/>
              <a:t>02.12.2024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096A21-358D-46D1-BBEC-BD37F2997986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6 Imagen" descr="Dibujo.bmp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0" y="0"/>
            <a:ext cx="9144000" cy="7010400"/>
          </a:xfrm>
          <a:prstGeom prst="rect">
            <a:avLst/>
          </a:prstGeom>
          <a:gradFill flip="none" rotWithShape="1">
            <a:gsLst>
              <a:gs pos="100000">
                <a:srgbClr val="03D4A8">
                  <a:alpha val="18000"/>
                </a:srgbClr>
              </a:gs>
              <a:gs pos="25000">
                <a:srgbClr val="21D6E0">
                  <a:alpha val="23000"/>
                </a:srgbClr>
              </a:gs>
              <a:gs pos="75000">
                <a:srgbClr val="0087E6">
                  <a:alpha val="25000"/>
                </a:srgbClr>
              </a:gs>
              <a:gs pos="100000">
                <a:srgbClr val="005CBF">
                  <a:alpha val="25999"/>
                </a:srgbClr>
              </a:gs>
            </a:gsLst>
            <a:lin ang="27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1559003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285852" y="1268760"/>
            <a:ext cx="6643734" cy="24929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sz="2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2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Приёмы устного счёта</a:t>
            </a:r>
          </a:p>
          <a:p>
            <a:pPr algn="ctr">
              <a:defRPr/>
            </a:pPr>
            <a:r>
              <a:rPr lang="ru-RU" sz="2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defRPr/>
            </a:pPr>
            <a:r>
              <a:rPr lang="ru-RU" sz="2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на уроках математики</a:t>
            </a:r>
          </a:p>
          <a:p>
            <a:pPr algn="ctr">
              <a:defRPr/>
            </a:pPr>
            <a:endParaRPr lang="ru-RU" sz="2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2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в 1 классе</a:t>
            </a:r>
          </a:p>
          <a:p>
            <a:pPr algn="ctr">
              <a:defRPr/>
            </a:pPr>
            <a:endParaRPr lang="ru-RU" sz="2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1600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(из опыта работы)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FF3BB6E6-5373-45EF-AE1E-7B087383BB3D}"/>
              </a:ext>
            </a:extLst>
          </p:cNvPr>
          <p:cNvSpPr txBox="1"/>
          <p:nvPr/>
        </p:nvSpPr>
        <p:spPr>
          <a:xfrm>
            <a:off x="2555776" y="4725144"/>
            <a:ext cx="4572000" cy="10341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  <a:defRPr/>
            </a:pPr>
            <a:r>
              <a:rPr lang="ru-RU" b="1" dirty="0" err="1" smtClean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>Вожагова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> </a:t>
            </a:r>
            <a:r>
              <a:rPr lang="ru-RU" b="1" dirty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>Мирра Борисовна</a:t>
            </a:r>
          </a:p>
          <a:p>
            <a:pPr lvl="0" algn="ctr">
              <a:spcBef>
                <a:spcPct val="20000"/>
              </a:spcBef>
              <a:defRPr/>
            </a:pPr>
            <a:r>
              <a:rPr lang="ru-RU" dirty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>учитель начальных классов МАОУ СШ № 72  </a:t>
            </a:r>
          </a:p>
          <a:p>
            <a:pPr lvl="0" algn="ctr">
              <a:spcBef>
                <a:spcPct val="20000"/>
              </a:spcBef>
              <a:defRPr/>
            </a:pPr>
            <a:r>
              <a:rPr lang="ru-RU" dirty="0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>им. </a:t>
            </a:r>
            <a:r>
              <a:rPr lang="ru-RU" dirty="0" err="1">
                <a:solidFill>
                  <a:schemeClr val="accent4">
                    <a:lumMod val="75000"/>
                  </a:schemeClr>
                </a:solidFill>
                <a:latin typeface="Monotype Corsiva" pitchFamily="66" charset="0"/>
              </a:rPr>
              <a:t>М.Н.Толстихина</a:t>
            </a:r>
            <a:endParaRPr lang="ru-RU" dirty="0">
              <a:solidFill>
                <a:schemeClr val="accent4">
                  <a:lumMod val="7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sz="27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u="sng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Состав числа. Магические квадраты.</a:t>
            </a:r>
            <a:r>
              <a:rPr lang="ru-RU" u="sng" dirty="0"/>
              <a:t/>
            </a:r>
            <a:br>
              <a:rPr lang="ru-RU" u="sng" dirty="0"/>
            </a:br>
            <a:endParaRPr lang="ru-RU" u="sng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xmlns="" val="2544284532"/>
              </p:ext>
            </p:extLst>
          </p:nvPr>
        </p:nvGraphicFramePr>
        <p:xfrm>
          <a:off x="5796137" y="1451620"/>
          <a:ext cx="2890665" cy="26254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355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355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355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888731"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ru-RU" sz="2000" b="1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6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ru-RU" sz="2000" b="1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3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904542"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endParaRPr lang="ru-RU" sz="2000" b="1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ru-RU" sz="2400" b="1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ru-RU" sz="2000" b="1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2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832179">
                <a:tc>
                  <a:txBody>
                    <a:bodyPr/>
                    <a:lstStyle/>
                    <a:p>
                      <a:pPr algn="ctr"/>
                      <a:r>
                        <a:rPr lang="ru-RU" sz="2000" b="1" baseline="0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                 </a:t>
                      </a:r>
                      <a:r>
                        <a:rPr lang="ru-RU" sz="2000" b="1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2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187624" y="905668"/>
            <a:ext cx="4038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Магические квадраты </a:t>
            </a:r>
          </a:p>
          <a:p>
            <a:pPr marL="0" indent="0" algn="just">
              <a:buNone/>
            </a:pP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использую для отработки навыков сложения и вычитания. Квадрат разделён на 9 частей. В центре записана сумма, которая должна получиться при сложении трёх чисел в каждой строке и каждом столбце. Задача: вставить пропущенные числа.</a:t>
            </a:r>
          </a:p>
          <a:p>
            <a:pPr>
              <a:buNone/>
            </a:pPr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678561958"/>
              </p:ext>
            </p:extLst>
          </p:nvPr>
        </p:nvGraphicFramePr>
        <p:xfrm>
          <a:off x="1475654" y="4206240"/>
          <a:ext cx="2880321" cy="2463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010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10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010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82104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  <a:p>
                      <a:pPr algn="ctr"/>
                      <a:endParaRPr lang="ru-RU" sz="2000" b="1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21040"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2000" b="1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82104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  <a:p>
                      <a:pPr algn="ctr"/>
                      <a:endParaRPr lang="ru-RU" sz="2000" b="1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solidFill>
                          <a:schemeClr val="accent3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67346"/>
            <a:ext cx="8229600" cy="490066"/>
          </a:xfrm>
        </p:spPr>
        <p:txBody>
          <a:bodyPr>
            <a:normAutofit/>
          </a:bodyPr>
          <a:lstStyle/>
          <a:p>
            <a:r>
              <a:rPr lang="ru-RU" sz="2400" b="1" u="sng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Математические диктанты</a:t>
            </a:r>
            <a:endParaRPr lang="ru-RU" sz="2400" u="sng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679156"/>
            <a:ext cx="3524200" cy="5361459"/>
          </a:xfrm>
        </p:spPr>
        <p:txBody>
          <a:bodyPr>
            <a:normAutofit fontScale="25000" lnSpcReduction="20000"/>
          </a:bodyPr>
          <a:lstStyle/>
          <a:p>
            <a:pPr algn="ctr">
              <a:buNone/>
            </a:pPr>
            <a:r>
              <a:rPr lang="ru-RU" sz="6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Математический диктант вида </a:t>
            </a:r>
          </a:p>
          <a:p>
            <a:pPr algn="ctr">
              <a:buNone/>
            </a:pPr>
            <a:r>
              <a:rPr lang="ru-RU" sz="6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«Да/ нет»</a:t>
            </a:r>
            <a:endParaRPr lang="ru-RU" sz="6400" dirty="0">
              <a:solidFill>
                <a:srgbClr val="002060"/>
              </a:solidFill>
              <a:latin typeface="Times New Roman" panose="02020603050405020304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6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itchFamily="18" charset="0"/>
              </a:rPr>
              <a:t> </a:t>
            </a:r>
          </a:p>
          <a:p>
            <a:pPr marL="0" indent="0">
              <a:buNone/>
            </a:pPr>
            <a:r>
              <a:rPr lang="ru-RU" sz="6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itchFamily="18" charset="0"/>
              </a:rPr>
              <a:t>1. Сумма чисел 4 и 1 равна 6.</a:t>
            </a:r>
          </a:p>
          <a:p>
            <a:pPr marL="0" indent="0">
              <a:buNone/>
            </a:pPr>
            <a:r>
              <a:rPr lang="ru-RU" sz="6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itchFamily="18" charset="0"/>
              </a:rPr>
              <a:t>2. Если уменьшаемое равно 8, а вычитаемое 2, то разность равна 9.</a:t>
            </a:r>
          </a:p>
          <a:p>
            <a:pPr marL="0" indent="0">
              <a:buNone/>
            </a:pPr>
            <a:r>
              <a:rPr lang="ru-RU" sz="6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itchFamily="18" charset="0"/>
              </a:rPr>
              <a:t>3. Число 8 больше числа 7 на 1.</a:t>
            </a:r>
          </a:p>
          <a:p>
            <a:pPr marL="0" indent="0">
              <a:buNone/>
            </a:pPr>
            <a:r>
              <a:rPr lang="ru-RU" sz="6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itchFamily="18" charset="0"/>
              </a:rPr>
              <a:t>4.  Числа при сложении называются: первое слагаемое, второе слагаемое, сумма.</a:t>
            </a:r>
          </a:p>
          <a:p>
            <a:pPr marL="0" indent="0">
              <a:buNone/>
            </a:pPr>
            <a:r>
              <a:rPr lang="ru-RU" sz="6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itchFamily="18" charset="0"/>
              </a:rPr>
              <a:t>5.  Если число 9 уменьшить на 2, то получится 7.</a:t>
            </a:r>
          </a:p>
          <a:p>
            <a:pPr marL="0" indent="0">
              <a:buNone/>
            </a:pPr>
            <a:r>
              <a:rPr lang="ru-RU" sz="6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itchFamily="18" charset="0"/>
              </a:rPr>
              <a:t>6.  10 - это 8 и 1.</a:t>
            </a:r>
          </a:p>
          <a:p>
            <a:pPr marL="0" indent="0">
              <a:buNone/>
            </a:pPr>
            <a:r>
              <a:rPr lang="ru-RU" sz="6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itchFamily="18" charset="0"/>
              </a:rPr>
              <a:t>7.  Разность чисел 7 и 2 равна 5.</a:t>
            </a:r>
          </a:p>
          <a:p>
            <a:pPr marL="0" indent="0">
              <a:buNone/>
            </a:pPr>
            <a:r>
              <a:rPr lang="ru-RU" sz="6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itchFamily="18" charset="0"/>
              </a:rPr>
              <a:t>8.  Все числа до 10 — однозначные.</a:t>
            </a:r>
          </a:p>
          <a:p>
            <a:pPr marL="0" indent="0">
              <a:buNone/>
            </a:pPr>
            <a:r>
              <a:rPr lang="ru-RU" sz="6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itchFamily="18" charset="0"/>
              </a:rPr>
              <a:t>9.   Число 4 меньше чем 9 на 5.</a:t>
            </a:r>
          </a:p>
          <a:p>
            <a:pPr marL="0" indent="0">
              <a:buNone/>
            </a:pPr>
            <a:r>
              <a:rPr lang="ru-RU" sz="6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itchFamily="18" charset="0"/>
              </a:rPr>
              <a:t>10.  Если число 6 увеличить на 3, то получится 8.</a:t>
            </a:r>
          </a:p>
          <a:p>
            <a:pPr>
              <a:buNone/>
            </a:pPr>
            <a:r>
              <a:rPr lang="ru-RU" sz="6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764704"/>
            <a:ext cx="4038600" cy="5361459"/>
          </a:xfrm>
        </p:spPr>
        <p:txBody>
          <a:bodyPr>
            <a:normAutofit fontScale="25000" lnSpcReduction="20000"/>
          </a:bodyPr>
          <a:lstStyle/>
          <a:p>
            <a:pPr algn="ctr">
              <a:buNone/>
            </a:pPr>
            <a:r>
              <a:rPr lang="ru-RU" sz="8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Математический диктант </a:t>
            </a:r>
          </a:p>
          <a:p>
            <a:pPr>
              <a:buNone/>
            </a:pPr>
            <a:endParaRPr lang="ru-RU" sz="8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8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1) Запишите число, которое предшествует числу 9.</a:t>
            </a:r>
          </a:p>
          <a:p>
            <a:pPr marL="0" indent="0">
              <a:buNone/>
            </a:pPr>
            <a:r>
              <a:rPr lang="ru-RU" sz="8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2) Увеличьте 7 на 1.</a:t>
            </a:r>
          </a:p>
          <a:p>
            <a:pPr marL="0" indent="0">
              <a:buNone/>
            </a:pPr>
            <a:r>
              <a:rPr lang="ru-RU" sz="8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3) Уменьшите 5 на 2.</a:t>
            </a:r>
          </a:p>
          <a:p>
            <a:pPr marL="0" indent="0">
              <a:buNone/>
            </a:pPr>
            <a:r>
              <a:rPr lang="ru-RU" sz="8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4) Какое число меньше 6 на 1?</a:t>
            </a:r>
          </a:p>
          <a:p>
            <a:pPr marL="0" indent="0">
              <a:buNone/>
            </a:pPr>
            <a:r>
              <a:rPr lang="ru-RU" sz="8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5) На сколько 8 больше 10?</a:t>
            </a:r>
          </a:p>
          <a:p>
            <a:pPr marL="0" indent="0">
              <a:buNone/>
            </a:pPr>
            <a:r>
              <a:rPr lang="ru-RU" sz="8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6) Первое слагаемое 7, второе 2. Найдите сумму.</a:t>
            </a:r>
          </a:p>
          <a:p>
            <a:pPr marL="0" indent="0">
              <a:buNone/>
            </a:pPr>
            <a:r>
              <a:rPr lang="ru-RU" sz="8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7) Сколько надо прибавить к 5, чтобы получить 8?</a:t>
            </a:r>
          </a:p>
          <a:p>
            <a:pPr marL="0" indent="0">
              <a:buNone/>
            </a:pPr>
            <a:r>
              <a:rPr lang="ru-RU" sz="8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8) Чему равна сумма, если первое слагаемое 3, а второе 4?</a:t>
            </a:r>
          </a:p>
          <a:p>
            <a:pPr marL="0" indent="0">
              <a:buNone/>
            </a:pPr>
            <a:r>
              <a:rPr lang="ru-RU" sz="8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9) В гараже было 5 машин, приехало еще 3 машины. Сколько машин стало в гараже?</a:t>
            </a:r>
          </a:p>
          <a:p>
            <a:pPr>
              <a:buFont typeface="Wingdings" pitchFamily="2" charset="2"/>
              <a:buChar char="ü"/>
            </a:pPr>
            <a:endParaRPr lang="ru-RU" sz="6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954697985"/>
              </p:ext>
            </p:extLst>
          </p:nvPr>
        </p:nvGraphicFramePr>
        <p:xfrm>
          <a:off x="553373" y="5079359"/>
          <a:ext cx="3456380" cy="9612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563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4563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4563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34563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345638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345638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345638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345638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345638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345638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ru-RU" sz="1600" b="1" i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0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0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0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0" dirty="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0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0" dirty="0">
                          <a:solidFill>
                            <a:schemeClr val="tx1"/>
                          </a:solidFill>
                        </a:rPr>
                        <a:t>8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0" dirty="0">
                          <a:solidFill>
                            <a:schemeClr val="tx1"/>
                          </a:solidFill>
                        </a:rPr>
                        <a:t>9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i="0" dirty="0">
                          <a:solidFill>
                            <a:schemeClr val="tx1"/>
                          </a:solidFill>
                        </a:rPr>
                        <a:t>10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18111">
                <a:tc>
                  <a:txBody>
                    <a:bodyPr/>
                    <a:lstStyle/>
                    <a:p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u="sng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Математические диктанты</a:t>
            </a:r>
            <a:endParaRPr lang="ru-RU" sz="2400" dirty="0"/>
          </a:p>
        </p:txBody>
      </p:sp>
      <p:pic>
        <p:nvPicPr>
          <p:cNvPr id="1026" name="Picture 2" descr="E:\2024-2025\Приемы устного счета в 1 классе\МЕТОДИЧЕСКАЯ КОПИЛКА МАТЕМАТИЧЕСКАЯ ГРАМОТНОСТЬ\1 класс\6hyAEBOl8iI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1268760"/>
            <a:ext cx="3780420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E:\2024-2025\Приемы устного счета в 1 классе\МЕТОДИЧЕСКАЯ КОПИЛКА МАТЕМАТИЧЕСКАЯ ГРАМОТНОСТЬ\1 класс\FL8iAfLtV5s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340769"/>
            <a:ext cx="3726414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664767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u="sng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Математические диктанты</a:t>
            </a:r>
            <a:endParaRPr lang="ru-RU" sz="2400" dirty="0"/>
          </a:p>
        </p:txBody>
      </p:sp>
      <p:pic>
        <p:nvPicPr>
          <p:cNvPr id="5" name="Picture 4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976" t="18164" r="27196" b="16016"/>
          <a:stretch/>
        </p:blipFill>
        <p:spPr bwMode="auto">
          <a:xfrm>
            <a:off x="323528" y="1556792"/>
            <a:ext cx="8407120" cy="439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2114847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ru-RU" sz="2400" b="1" u="sng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Примеры 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67545" y="1124744"/>
            <a:ext cx="4028255" cy="500141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устного счёта применяются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карточки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на которых напечатаны примеры. (сложение, вычитание в пределах 10, сложение, вычитание с переходом через разряд.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1196752"/>
            <a:ext cx="4038600" cy="49294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Игра </a:t>
            </a:r>
            <a:r>
              <a:rPr lang="ru-RU" sz="2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“Угадай пример” </a:t>
            </a:r>
            <a:r>
              <a:rPr lang="ru-RU" sz="2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Пример записан на доске, закрыт карточкой с ответом. Дети называют различные примеры с данным ответом, стараясь угадать пример, записанный на доске.</a:t>
            </a:r>
          </a:p>
          <a:p>
            <a:pPr fontAlgn="t"/>
            <a:endParaRPr lang="ru-RU" sz="2000" b="1" dirty="0">
              <a:solidFill>
                <a:srgbClr val="7030A0"/>
              </a:solidFill>
            </a:endParaRPr>
          </a:p>
          <a:p>
            <a:pPr fontAlgn="t"/>
            <a:endParaRPr lang="ru-RU" sz="1800" b="1" dirty="0"/>
          </a:p>
          <a:p>
            <a:pPr fontAlgn="t"/>
            <a:endParaRPr lang="ru-RU" sz="1800" b="1" dirty="0"/>
          </a:p>
          <a:p>
            <a:pPr fontAlgn="t"/>
            <a:endParaRPr lang="ru-RU" sz="1800" dirty="0"/>
          </a:p>
          <a:p>
            <a:pPr fontAlgn="t"/>
            <a:endParaRPr lang="ru-RU" sz="1800" dirty="0"/>
          </a:p>
          <a:p>
            <a:pPr fontAlgn="t"/>
            <a:endParaRPr lang="ru-RU" sz="1800" dirty="0"/>
          </a:p>
          <a:p>
            <a:pPr fontAlgn="t"/>
            <a:endParaRPr lang="ru-RU" sz="1800" dirty="0"/>
          </a:p>
          <a:p>
            <a:pPr fontAlgn="t"/>
            <a:endParaRPr lang="ru-RU" sz="1800" dirty="0"/>
          </a:p>
          <a:p>
            <a:pPr fontAlgn="t"/>
            <a:endParaRPr lang="ru-RU" sz="1800" dirty="0"/>
          </a:p>
          <a:p>
            <a:pPr fontAlgn="t"/>
            <a:endParaRPr lang="ru-RU" sz="1800" b="1" dirty="0"/>
          </a:p>
          <a:p>
            <a:pPr fontAlgn="t"/>
            <a:endParaRPr lang="ru-RU" sz="1800" b="1" dirty="0"/>
          </a:p>
          <a:p>
            <a:pPr fontAlgn="t"/>
            <a:endParaRPr lang="ru-RU" sz="1800" b="1" dirty="0"/>
          </a:p>
          <a:p>
            <a:pPr fontAlgn="t"/>
            <a:endParaRPr lang="ru-RU" sz="1800" dirty="0"/>
          </a:p>
          <a:p>
            <a:pPr fontAlgn="t"/>
            <a:endParaRPr lang="ru-RU" sz="1800" dirty="0"/>
          </a:p>
          <a:p>
            <a:pPr fontAlgn="t"/>
            <a:endParaRPr lang="ru-RU" sz="1800" dirty="0"/>
          </a:p>
          <a:p>
            <a:pPr fontAlgn="t"/>
            <a:endParaRPr lang="ru-RU" sz="1800" dirty="0"/>
          </a:p>
          <a:p>
            <a:pPr fontAlgn="t"/>
            <a:endParaRPr lang="ru-RU" sz="1800" dirty="0"/>
          </a:p>
          <a:p>
            <a:pPr fontAlgn="t"/>
            <a:endParaRPr lang="ru-RU" sz="1800" dirty="0"/>
          </a:p>
          <a:p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052047038"/>
              </p:ext>
            </p:extLst>
          </p:nvPr>
        </p:nvGraphicFramePr>
        <p:xfrm>
          <a:off x="467544" y="3140968"/>
          <a:ext cx="3798912" cy="23042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630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6630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6630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768085"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8 - 3</a:t>
                      </a: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5 + 7</a:t>
                      </a: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12 - 8</a:t>
                      </a: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68085">
                <a:tc>
                  <a:txBody>
                    <a:bodyPr/>
                    <a:lstStyle/>
                    <a:p>
                      <a:pPr algn="ctr"/>
                      <a:r>
                        <a:rPr lang="ru-RU" b="1" dirty="0"/>
                        <a:t>7 - 4</a:t>
                      </a: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/>
                        <a:t>8 + 4</a:t>
                      </a: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/>
                        <a:t>11 - 5</a:t>
                      </a: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768085">
                <a:tc>
                  <a:txBody>
                    <a:bodyPr/>
                    <a:lstStyle/>
                    <a:p>
                      <a:pPr algn="ctr"/>
                      <a:r>
                        <a:rPr lang="ru-RU" b="1" dirty="0"/>
                        <a:t>9 - 6</a:t>
                      </a: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/>
                        <a:t>9 + 3</a:t>
                      </a: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/>
                        <a:t>15 - 7</a:t>
                      </a: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235655944"/>
              </p:ext>
            </p:extLst>
          </p:nvPr>
        </p:nvGraphicFramePr>
        <p:xfrm>
          <a:off x="5076056" y="3264376"/>
          <a:ext cx="3600399" cy="2468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12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2014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0013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  <a:p>
                      <a:endParaRPr lang="ru-RU" dirty="0"/>
                    </a:p>
                    <a:p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  <a:p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  <a:p>
                      <a:endParaRPr lang="ru-RU" dirty="0"/>
                    </a:p>
                    <a:p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  <a:p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11" name="Скругленный прямоугольник 10"/>
          <p:cNvSpPr/>
          <p:nvPr/>
        </p:nvSpPr>
        <p:spPr>
          <a:xfrm>
            <a:off x="5230714" y="3346688"/>
            <a:ext cx="770384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5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425506" y="3265413"/>
            <a:ext cx="720080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8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7661092" y="3265413"/>
            <a:ext cx="770384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9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7668344" y="4149080"/>
            <a:ext cx="770384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10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6444208" y="4149080"/>
            <a:ext cx="770384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6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292080" y="4149080"/>
            <a:ext cx="770384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4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7740352" y="5013176"/>
            <a:ext cx="770384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3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6444208" y="5013176"/>
            <a:ext cx="770384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1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5220072" y="5013176"/>
            <a:ext cx="770384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2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u="sng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Примеры </a:t>
            </a:r>
            <a:endParaRPr lang="ru-RU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0974" t="52930" r="47511" b="33105"/>
          <a:stretch/>
        </p:blipFill>
        <p:spPr bwMode="auto">
          <a:xfrm rot="16200000">
            <a:off x="-423861" y="2709107"/>
            <a:ext cx="4100512" cy="10215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7064" t="12267" r="72123" b="32323"/>
          <a:stretch/>
        </p:blipFill>
        <p:spPr bwMode="auto">
          <a:xfrm>
            <a:off x="2731876" y="1175815"/>
            <a:ext cx="1406821" cy="40533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6329" t="12079" r="72500" b="31391"/>
          <a:stretch/>
        </p:blipFill>
        <p:spPr bwMode="auto">
          <a:xfrm>
            <a:off x="4644008" y="1134871"/>
            <a:ext cx="1453486" cy="41352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732" t="19301" r="83589" b="27574"/>
          <a:stretch/>
        </p:blipFill>
        <p:spPr bwMode="auto">
          <a:xfrm>
            <a:off x="6372200" y="1128688"/>
            <a:ext cx="1603315" cy="4100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597" t="12122" r="28657" b="75946"/>
          <a:stretch/>
        </p:blipFill>
        <p:spPr bwMode="auto">
          <a:xfrm>
            <a:off x="239519" y="5589241"/>
            <a:ext cx="8508945" cy="818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0095304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u="sng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Примеры </a:t>
            </a:r>
            <a:endParaRPr lang="ru-RU" sz="2400" dirty="0"/>
          </a:p>
        </p:txBody>
      </p:sp>
      <p:pic>
        <p:nvPicPr>
          <p:cNvPr id="1026" name="Picture 2" descr="E:\2024-2025\Приемы устного счета в 1 классе\МЕТОДИЧЕСКАЯ КОПИЛКА МАТЕМАТИЧЕСКАЯ ГРАМОТНОСТЬ\1 класс\JMGcEYzzlf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1628800"/>
            <a:ext cx="3356992" cy="4848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E:\2024-2025\Приемы устного счета в 1 классе\МЕТОДИЧЕСКАЯ КОПИЛКА МАТЕМАТИЧЕСКАЯ ГРАМОТНОСТЬ\1 класс\w99lgNJiiOw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660136"/>
            <a:ext cx="4622975" cy="3077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206460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7643192" cy="706090"/>
          </a:xfrm>
        </p:spPr>
        <p:txBody>
          <a:bodyPr>
            <a:normAutofit/>
          </a:bodyPr>
          <a:lstStyle/>
          <a:p>
            <a:r>
              <a:rPr lang="ru-RU" sz="2400" b="1" u="sng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«Расшифруй слово»</a:t>
            </a:r>
            <a:endParaRPr lang="ru-RU" sz="2400" u="sng" dirty="0"/>
          </a:p>
        </p:txBody>
      </p:sp>
      <p:graphicFrame>
        <p:nvGraphicFramePr>
          <p:cNvPr id="15" name="Содержимое 1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xmlns="" val="2543899033"/>
              </p:ext>
            </p:extLst>
          </p:nvPr>
        </p:nvGraphicFramePr>
        <p:xfrm>
          <a:off x="5004048" y="5348704"/>
          <a:ext cx="3596203" cy="828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663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7663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7663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7663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276631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276631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276631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276631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276631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276631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  <a:gridCol w="276631">
                  <a:extLst>
                    <a:ext uri="{9D8B030D-6E8A-4147-A177-3AD203B41FA5}">
                      <a16:colId xmlns:a16="http://schemas.microsoft.com/office/drawing/2014/main" xmlns="" val="20010"/>
                    </a:ext>
                  </a:extLst>
                </a:gridCol>
                <a:gridCol w="276631">
                  <a:extLst>
                    <a:ext uri="{9D8B030D-6E8A-4147-A177-3AD203B41FA5}">
                      <a16:colId xmlns:a16="http://schemas.microsoft.com/office/drawing/2014/main" xmlns="" val="20011"/>
                    </a:ext>
                  </a:extLst>
                </a:gridCol>
                <a:gridCol w="276631">
                  <a:extLst>
                    <a:ext uri="{9D8B030D-6E8A-4147-A177-3AD203B41FA5}">
                      <a16:colId xmlns:a16="http://schemas.microsoft.com/office/drawing/2014/main" xmlns="" val="2001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9</a:t>
                      </a:r>
                    </a:p>
                  </a:txBody>
                  <a:tcPr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4</a:t>
                      </a:r>
                    </a:p>
                  </a:txBody>
                  <a:tcPr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7</a:t>
                      </a:r>
                    </a:p>
                  </a:txBody>
                  <a:tcPr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9</a:t>
                      </a:r>
                    </a:p>
                  </a:txBody>
                  <a:tcPr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7</a:t>
                      </a:r>
                    </a:p>
                  </a:txBody>
                  <a:tcPr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5</a:t>
                      </a:r>
                    </a:p>
                  </a:txBody>
                  <a:tcPr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3</a:t>
                      </a:r>
                    </a:p>
                  </a:txBody>
                  <a:tcPr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0</a:t>
                      </a:r>
                    </a:p>
                  </a:txBody>
                  <a:tcPr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6</a:t>
                      </a:r>
                    </a:p>
                  </a:txBody>
                  <a:tcPr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8</a:t>
                      </a:r>
                    </a:p>
                  </a:txBody>
                  <a:tcPr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2</a:t>
                      </a:r>
                    </a:p>
                  </a:txBody>
                  <a:tcPr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1</a:t>
                      </a:r>
                    </a:p>
                  </a:txBody>
                  <a:tcPr>
                    <a:solidFill>
                      <a:schemeClr val="accent4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1" dirty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</a:p>
                  </a:txBody>
                  <a:tcPr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err="1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sz="24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</a:p>
                  </a:txBody>
                  <a:tcPr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</a:p>
                  </a:txBody>
                  <a:tcPr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err="1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endParaRPr lang="ru-RU" sz="24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</a:p>
                  </a:txBody>
                  <a:tcPr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</a:p>
                  </a:txBody>
                  <a:tcPr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4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</a:p>
                  </a:txBody>
                  <a:tcPr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</a:p>
                  </a:txBody>
                  <a:tcPr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err="1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ru-RU" sz="2400" b="1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</a:p>
                  </a:txBody>
                  <a:tcPr>
                    <a:solidFill>
                      <a:schemeClr val="accent4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836712"/>
            <a:ext cx="4038600" cy="5289451"/>
          </a:xfrm>
        </p:spPr>
        <p:txBody>
          <a:bodyPr/>
          <a:lstStyle/>
          <a:p>
            <a:pPr marL="0" indent="0" algn="ctr">
              <a:buNone/>
            </a:pPr>
            <a:endParaRPr lang="ru-RU" sz="1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1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«Расшифруй слово» </a:t>
            </a:r>
          </a:p>
          <a:p>
            <a:pPr marL="0" indent="0" algn="just">
              <a:buNone/>
            </a:pPr>
            <a:r>
              <a:rPr lang="ru-RU" sz="2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узнаешь как зовут героя мультфильма?</a:t>
            </a: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00113373"/>
              </p:ext>
            </p:extLst>
          </p:nvPr>
        </p:nvGraphicFramePr>
        <p:xfrm>
          <a:off x="4941919" y="2802632"/>
          <a:ext cx="3744416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66874"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rgbClr val="7030A0"/>
                          </a:solidFill>
                        </a:rPr>
                        <a:t>6-2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solidFill>
                            <a:schemeClr val="tx1"/>
                          </a:solidFill>
                        </a:rPr>
                        <a:t>Л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rgbClr val="7030A0"/>
                          </a:solidFill>
                        </a:rPr>
                        <a:t>3-3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66874"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rgbClr val="7030A0"/>
                          </a:solidFill>
                        </a:rPr>
                        <a:t>7+2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solidFill>
                            <a:schemeClr val="tx1"/>
                          </a:solidFill>
                        </a:rPr>
                        <a:t>И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rgbClr val="7030A0"/>
                          </a:solidFill>
                        </a:rPr>
                        <a:t>8-5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66874"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rgbClr val="7030A0"/>
                          </a:solidFill>
                        </a:rPr>
                        <a:t>9-3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solidFill>
                            <a:schemeClr val="tx1"/>
                          </a:solidFill>
                        </a:rPr>
                        <a:t>О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rgbClr val="7030A0"/>
                          </a:solidFill>
                        </a:rPr>
                        <a:t>4+3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66874"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rgbClr val="7030A0"/>
                          </a:solidFill>
                        </a:rPr>
                        <a:t>1+4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solidFill>
                            <a:schemeClr val="tx1"/>
                          </a:solidFill>
                        </a:rPr>
                        <a:t>А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rgbClr val="7030A0"/>
                          </a:solidFill>
                        </a:rPr>
                        <a:t>0+1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66874"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rgbClr val="7030A0"/>
                          </a:solidFill>
                        </a:rPr>
                        <a:t>10-2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solidFill>
                            <a:schemeClr val="tx1"/>
                          </a:solidFill>
                        </a:rPr>
                        <a:t>Н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rgbClr val="7030A0"/>
                          </a:solidFill>
                        </a:rPr>
                        <a:t>5-3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57200" y="1196752"/>
            <a:ext cx="389877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«Расшифруй слово» </a:t>
            </a:r>
          </a:p>
          <a:p>
            <a:pPr algn="just"/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узнаешь фамилию великого математика</a:t>
            </a:r>
          </a:p>
        </p:txBody>
      </p:sp>
      <p:pic>
        <p:nvPicPr>
          <p:cNvPr id="17" name="Picture 2" descr="C:\Users\1\Desktop\пифагор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115616" y="2348880"/>
            <a:ext cx="3240360" cy="2736304"/>
          </a:xfrm>
          <a:prstGeom prst="rect">
            <a:avLst/>
          </a:prstGeom>
          <a:noFill/>
        </p:spPr>
      </p:pic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1403648" y="5445224"/>
          <a:ext cx="273630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09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909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909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3909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39090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390900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390900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226824">
                <a:tc>
                  <a:txBody>
                    <a:bodyPr/>
                    <a:lstStyle/>
                    <a:p>
                      <a:r>
                        <a:rPr lang="ru-RU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26824">
                <a:tc>
                  <a:txBody>
                    <a:bodyPr/>
                    <a:lstStyle/>
                    <a:p>
                      <a:r>
                        <a:rPr lang="ru-RU" dirty="0"/>
                        <a:t>П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Ф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Г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Р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15"/>
          <p:cNvSpPr>
            <a:spLocks noGrp="1"/>
          </p:cNvSpPr>
          <p:nvPr>
            <p:ph type="title"/>
          </p:nvPr>
        </p:nvSpPr>
        <p:spPr>
          <a:xfrm>
            <a:off x="1835696" y="274638"/>
            <a:ext cx="5760640" cy="634082"/>
          </a:xfrm>
        </p:spPr>
        <p:txBody>
          <a:bodyPr>
            <a:normAutofit/>
          </a:bodyPr>
          <a:lstStyle/>
          <a:p>
            <a:r>
              <a:rPr lang="ru-RU" sz="2400" b="1" u="sng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Примеры </a:t>
            </a:r>
          </a:p>
        </p:txBody>
      </p:sp>
      <p:sp>
        <p:nvSpPr>
          <p:cNvPr id="15" name="Содержимое 14"/>
          <p:cNvSpPr>
            <a:spLocks noGrp="1"/>
          </p:cNvSpPr>
          <p:nvPr>
            <p:ph sz="half" idx="1"/>
          </p:nvPr>
        </p:nvSpPr>
        <p:spPr>
          <a:xfrm>
            <a:off x="457200" y="1052736"/>
            <a:ext cx="4330824" cy="507342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«Реши цепочку примеров»</a:t>
            </a:r>
          </a:p>
          <a:p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«Реши круговые примеры"</a:t>
            </a:r>
          </a:p>
        </p:txBody>
      </p:sp>
      <p:sp>
        <p:nvSpPr>
          <p:cNvPr id="20" name="Содержимое 19"/>
          <p:cNvSpPr>
            <a:spLocks noGrp="1"/>
          </p:cNvSpPr>
          <p:nvPr>
            <p:ph sz="half" idx="2"/>
          </p:nvPr>
        </p:nvSpPr>
        <p:spPr>
          <a:xfrm>
            <a:off x="5499024" y="1268760"/>
            <a:ext cx="3187776" cy="485740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«Помоги исправить ошибки»</a:t>
            </a:r>
          </a:p>
          <a:p>
            <a:pPr algn="just">
              <a:buNone/>
            </a:pP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На доске записаны примеры на сложение и вычитание, решённые с ошибками. </a:t>
            </a:r>
          </a:p>
          <a:p>
            <a:pPr algn="just">
              <a:buNone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0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Задание: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проверь и исправь ошибки </a:t>
            </a:r>
          </a:p>
          <a:p>
            <a:pPr>
              <a:buNone/>
            </a:pP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(</a:t>
            </a:r>
            <a:r>
              <a:rPr lang="ru-RU" sz="20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развитие зрительного сосредоточения и закрепление пройденного материала). </a:t>
            </a:r>
          </a:p>
        </p:txBody>
      </p:sp>
      <p:sp>
        <p:nvSpPr>
          <p:cNvPr id="6" name="Стрелка вправо 5"/>
          <p:cNvSpPr/>
          <p:nvPr/>
        </p:nvSpPr>
        <p:spPr>
          <a:xfrm>
            <a:off x="1187624" y="364502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6+4</a:t>
            </a:r>
          </a:p>
        </p:txBody>
      </p:sp>
      <p:sp>
        <p:nvSpPr>
          <p:cNvPr id="8" name="Стрелка вправо 7"/>
          <p:cNvSpPr/>
          <p:nvPr/>
        </p:nvSpPr>
        <p:spPr>
          <a:xfrm>
            <a:off x="2339752" y="364502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?+5</a:t>
            </a:r>
          </a:p>
        </p:txBody>
      </p:sp>
      <p:sp>
        <p:nvSpPr>
          <p:cNvPr id="9" name="Стрелка вправо 8"/>
          <p:cNvSpPr/>
          <p:nvPr/>
        </p:nvSpPr>
        <p:spPr>
          <a:xfrm>
            <a:off x="3491880" y="364502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?-3</a:t>
            </a:r>
          </a:p>
        </p:txBody>
      </p:sp>
      <p:sp>
        <p:nvSpPr>
          <p:cNvPr id="10" name="Стрелка вниз 9"/>
          <p:cNvSpPr/>
          <p:nvPr/>
        </p:nvSpPr>
        <p:spPr>
          <a:xfrm>
            <a:off x="4067944" y="4221088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?+8</a:t>
            </a:r>
          </a:p>
        </p:txBody>
      </p:sp>
      <p:sp>
        <p:nvSpPr>
          <p:cNvPr id="11" name="Стрелка влево 10"/>
          <p:cNvSpPr/>
          <p:nvPr/>
        </p:nvSpPr>
        <p:spPr>
          <a:xfrm>
            <a:off x="3491880" y="5301208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?-10</a:t>
            </a:r>
          </a:p>
        </p:txBody>
      </p:sp>
      <p:sp>
        <p:nvSpPr>
          <p:cNvPr id="12" name="Стрелка влево 11"/>
          <p:cNvSpPr/>
          <p:nvPr/>
        </p:nvSpPr>
        <p:spPr>
          <a:xfrm>
            <a:off x="2411760" y="5301208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?-8</a:t>
            </a:r>
          </a:p>
        </p:txBody>
      </p:sp>
      <p:sp>
        <p:nvSpPr>
          <p:cNvPr id="13" name="Стрелка влево 12"/>
          <p:cNvSpPr/>
          <p:nvPr/>
        </p:nvSpPr>
        <p:spPr>
          <a:xfrm>
            <a:off x="1259632" y="5301208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?+7</a:t>
            </a:r>
          </a:p>
        </p:txBody>
      </p:sp>
      <p:sp>
        <p:nvSpPr>
          <p:cNvPr id="14" name="Стрелка вверх 13"/>
          <p:cNvSpPr/>
          <p:nvPr/>
        </p:nvSpPr>
        <p:spPr>
          <a:xfrm>
            <a:off x="1187624" y="4149080"/>
            <a:ext cx="484632" cy="97840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?+1</a:t>
            </a:r>
          </a:p>
        </p:txBody>
      </p:sp>
      <p:graphicFrame>
        <p:nvGraphicFramePr>
          <p:cNvPr id="26" name="Таблица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33711731"/>
              </p:ext>
            </p:extLst>
          </p:nvPr>
        </p:nvGraphicFramePr>
        <p:xfrm>
          <a:off x="539552" y="1656544"/>
          <a:ext cx="3744416" cy="736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805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680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680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46805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468052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468052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468052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468052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</a:tblGrid>
              <a:tr h="22682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+2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+4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-5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-1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27" name="Овал 26"/>
          <p:cNvSpPr/>
          <p:nvPr/>
        </p:nvSpPr>
        <p:spPr>
          <a:xfrm>
            <a:off x="539552" y="1990476"/>
            <a:ext cx="432048" cy="4320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3</a:t>
            </a:r>
          </a:p>
        </p:txBody>
      </p:sp>
      <p:sp>
        <p:nvSpPr>
          <p:cNvPr id="28" name="Овал 27"/>
          <p:cNvSpPr/>
          <p:nvPr/>
        </p:nvSpPr>
        <p:spPr>
          <a:xfrm>
            <a:off x="1456232" y="1974968"/>
            <a:ext cx="432048" cy="4320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?</a:t>
            </a:r>
          </a:p>
        </p:txBody>
      </p:sp>
      <p:sp>
        <p:nvSpPr>
          <p:cNvPr id="29" name="Овал 28"/>
          <p:cNvSpPr/>
          <p:nvPr/>
        </p:nvSpPr>
        <p:spPr>
          <a:xfrm>
            <a:off x="2468916" y="1988840"/>
            <a:ext cx="432048" cy="4320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?</a:t>
            </a:r>
          </a:p>
        </p:txBody>
      </p:sp>
      <p:sp>
        <p:nvSpPr>
          <p:cNvPr id="30" name="Овал 29"/>
          <p:cNvSpPr/>
          <p:nvPr/>
        </p:nvSpPr>
        <p:spPr>
          <a:xfrm>
            <a:off x="3418572" y="2006812"/>
            <a:ext cx="432048" cy="4320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?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06090"/>
          </a:xfrm>
        </p:spPr>
        <p:txBody>
          <a:bodyPr>
            <a:normAutofit/>
          </a:bodyPr>
          <a:lstStyle/>
          <a:p>
            <a:r>
              <a:rPr lang="ru-RU" sz="2400" b="1" u="sng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Сравнение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23528" y="686342"/>
            <a:ext cx="4104456" cy="6171658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1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Сравнение математических выражений. </a:t>
            </a:r>
          </a:p>
          <a:p>
            <a:pPr>
              <a:buNone/>
            </a:pPr>
            <a:r>
              <a:rPr 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Эти упражнения имеют ряд вариантов. </a:t>
            </a:r>
          </a:p>
          <a:p>
            <a:pPr>
              <a:buNone/>
            </a:pPr>
            <a:endParaRPr lang="ru-RU" sz="1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Даны выражения,  надо установить, равны ли их значения, а если не равны, то какое из них больше или меньше. </a:t>
            </a:r>
          </a:p>
          <a:p>
            <a:pPr algn="ctr">
              <a:buNone/>
            </a:pPr>
            <a:r>
              <a:rPr 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 + 3 … 8 + 1</a:t>
            </a:r>
          </a:p>
          <a:p>
            <a:pPr algn="ctr">
              <a:buNone/>
            </a:pPr>
            <a:r>
              <a:rPr 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 + 7 …3 + 5</a:t>
            </a:r>
          </a:p>
          <a:p>
            <a:pPr algn="ctr">
              <a:buNone/>
            </a:pPr>
            <a:r>
              <a:rPr 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 + 3 … 4 – 1 </a:t>
            </a:r>
          </a:p>
          <a:p>
            <a:pPr algn="ctr">
              <a:buNone/>
            </a:pPr>
            <a:r>
              <a:rPr 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 – 1 … 1 + 1 </a:t>
            </a:r>
          </a:p>
          <a:p>
            <a:pPr marL="0" indent="0">
              <a:buNone/>
            </a:pPr>
            <a:r>
              <a:rPr 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Сравни выражения, не считая. </a:t>
            </a:r>
          </a:p>
          <a:p>
            <a:pPr>
              <a:buNone/>
            </a:pPr>
            <a:r>
              <a:rPr 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Объясни свой выбор</a:t>
            </a:r>
          </a:p>
          <a:p>
            <a:pPr algn="ctr">
              <a:buNone/>
            </a:pPr>
            <a:r>
              <a:rPr 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 – 2 … 5 – 2</a:t>
            </a:r>
          </a:p>
          <a:p>
            <a:pPr algn="ctr">
              <a:buNone/>
            </a:pPr>
            <a:r>
              <a:rPr 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5 – 2 … 5 – 4 </a:t>
            </a:r>
          </a:p>
          <a:p>
            <a:pPr algn="ctr">
              <a:buNone/>
            </a:pPr>
            <a:r>
              <a:rPr 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 + 1 … 5 + 2</a:t>
            </a:r>
          </a:p>
          <a:p>
            <a:pPr algn="ctr">
              <a:buNone/>
            </a:pPr>
            <a:r>
              <a:rPr 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 + 4 … 5 + 4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16018" y="706090"/>
            <a:ext cx="4111488" cy="581925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Вместо * поставь цифру так, чтобы получились верные равенства или неравенства:</a:t>
            </a:r>
          </a:p>
          <a:p>
            <a:pPr marL="0" indent="0">
              <a:buNone/>
            </a:pPr>
            <a:r>
              <a:rPr lang="ru-RU" sz="18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* = 4        * &gt; 9        * = 1 </a:t>
            </a:r>
          </a:p>
          <a:p>
            <a:pPr marL="0" indent="0">
              <a:buNone/>
            </a:pPr>
            <a:r>
              <a:rPr lang="ru-RU" sz="18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7 &lt; *        5 &gt; *        4 &lt; *</a:t>
            </a:r>
          </a:p>
          <a:p>
            <a:pPr marL="0" indent="0">
              <a:buNone/>
            </a:pPr>
            <a:r>
              <a:rPr lang="ru-RU" sz="18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Выражение составить или дополнить так, чтобы сохранялось равенство или неравенство </a:t>
            </a:r>
          </a:p>
          <a:p>
            <a:pPr algn="ctr">
              <a:buNone/>
            </a:pPr>
            <a:r>
              <a:rPr lang="ru-RU" sz="18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3 + 2 = 4 +… </a:t>
            </a:r>
          </a:p>
          <a:p>
            <a:pPr algn="ctr">
              <a:buNone/>
            </a:pPr>
            <a:endParaRPr lang="ru-RU" sz="18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18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6 - 2 &gt; … - 2</a:t>
            </a:r>
          </a:p>
          <a:p>
            <a:pPr>
              <a:buNone/>
            </a:pPr>
            <a:r>
              <a:rPr lang="ru-RU" sz="1800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pPr>
              <a:buNone/>
            </a:pPr>
            <a:r>
              <a:rPr lang="ru-RU" sz="1800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Задача этих упражнений – способствовать усвоению теоретических знаний об арифметических действиях, их  свойствах; о равенствах и неравенствах; помогать выработке вычислительных навыко</a:t>
            </a:r>
            <a:r>
              <a:rPr lang="ru-RU" sz="18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500063" y="785813"/>
            <a:ext cx="7816353" cy="50899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000" dirty="0">
                <a:solidFill>
                  <a:srgbClr val="7030A0"/>
                </a:solidFill>
              </a:rPr>
              <a:t/>
            </a:r>
            <a:br>
              <a:rPr lang="ru-RU" sz="4000" dirty="0">
                <a:solidFill>
                  <a:srgbClr val="7030A0"/>
                </a:solidFill>
              </a:rPr>
            </a:br>
            <a:endParaRPr lang="ru-RU" sz="4000" dirty="0">
              <a:solidFill>
                <a:srgbClr val="7030A0"/>
              </a:solidFill>
            </a:endParaRPr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147637" y="548680"/>
            <a:ext cx="8848726" cy="5544616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400" dirty="0"/>
              <a:t>   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		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Во все времена математика была и остается одним из основных предметов в школе, потому что математические знания необходимы всем людям, именно с математикой человек встречается каждый день.</a:t>
            </a:r>
          </a:p>
          <a:p>
            <a:pPr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  		</a:t>
            </a:r>
            <a:r>
              <a:rPr lang="ru-RU" b="1" i="0" u="sng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Важность математики в жизни заключается в следующем:</a:t>
            </a:r>
          </a:p>
          <a:p>
            <a:pPr>
              <a:buNone/>
            </a:pPr>
            <a:r>
              <a:rPr lang="ru-RU" sz="2400" b="1" i="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математика применяется в повседневной жизни</a:t>
            </a:r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ru-RU" sz="2400" b="1" i="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sz="2400" b="1" i="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математика играет центральную роль в работе</a:t>
            </a:r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400" b="1" i="0" dirty="0">
              <a:solidFill>
                <a:srgbClr val="0070C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sz="2400" b="1" i="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математика — это ключ к познанию окружающего мира</a:t>
            </a:r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ru-RU" sz="2400" b="1" i="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sz="2400" b="1" i="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математика развивает мышление</a:t>
            </a:r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400" b="1" i="0" dirty="0">
              <a:solidFill>
                <a:srgbClr val="0070C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sz="2400" b="1" i="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математика закаляет характер.</a:t>
            </a:r>
            <a:endParaRPr lang="ru-RU" sz="2400" b="1" dirty="0">
              <a:solidFill>
                <a:srgbClr val="0070C0"/>
              </a:solidFill>
              <a:latin typeface="Times New Roman" panose="02020603050405020304" pitchFamily="18" charset="0"/>
              <a:cs typeface="Times New Roman" pitchFamily="18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79FB19-CA3D-4FB1-B397-92851105151B}" type="slidenum">
              <a:rPr lang="ru-RU"/>
              <a:pPr>
                <a:defRPr/>
              </a:pPr>
              <a:t>2</a:t>
            </a:fld>
            <a:endParaRPr lang="ru-RU"/>
          </a:p>
        </p:txBody>
      </p:sp>
      <p:pic>
        <p:nvPicPr>
          <p:cNvPr id="5126" name="Picture 2" descr="C:\Documents and Settings\Виталий\Рабочий стол\математика\samlife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51898" y="4381500"/>
            <a:ext cx="1852613" cy="233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/>
          </a:bodyPr>
          <a:lstStyle/>
          <a:p>
            <a:r>
              <a:rPr lang="ru-RU" sz="2400" b="1" u="sng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 на смекалку и логику </a:t>
            </a:r>
          </a:p>
        </p:txBody>
      </p:sp>
      <p:pic>
        <p:nvPicPr>
          <p:cNvPr id="3074" name="Picture 2" descr="Picture background">
            <a:extLst>
              <a:ext uri="{FF2B5EF4-FFF2-40B4-BE49-F238E27FC236}">
                <a16:creationId xmlns:a16="http://schemas.microsoft.com/office/drawing/2014/main" xmlns="" id="{827BE779-B2A5-4993-ADF5-DDB45FEC30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006" y="1340768"/>
            <a:ext cx="4572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Picture background">
            <a:extLst>
              <a:ext uri="{FF2B5EF4-FFF2-40B4-BE49-F238E27FC236}">
                <a16:creationId xmlns:a16="http://schemas.microsoft.com/office/drawing/2014/main" xmlns="" id="{33F31BE4-7F59-4D07-8B3C-0FE7AD1B84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05580" y="2982438"/>
            <a:ext cx="4339831" cy="3254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7643192" cy="706090"/>
          </a:xfrm>
        </p:spPr>
        <p:txBody>
          <a:bodyPr>
            <a:normAutofit/>
          </a:bodyPr>
          <a:lstStyle/>
          <a:p>
            <a:r>
              <a:rPr lang="ru-RU" sz="2400" b="1" u="sng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Задачи в стихах</a:t>
            </a:r>
            <a:endParaRPr lang="ru-RU" sz="2400" u="sng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1600200"/>
            <a:ext cx="7571184" cy="4525963"/>
          </a:xfrm>
        </p:spPr>
        <p:txBody>
          <a:bodyPr/>
          <a:lstStyle/>
          <a:p>
            <a:pPr fontAlgn="t"/>
            <a:endParaRPr lang="ru-RU" b="1" dirty="0"/>
          </a:p>
          <a:p>
            <a:pPr fontAlgn="t"/>
            <a:endParaRPr lang="ru-RU" b="1" dirty="0"/>
          </a:p>
          <a:p>
            <a:pPr fontAlgn="t"/>
            <a:endParaRPr lang="ru-RU" dirty="0"/>
          </a:p>
          <a:p>
            <a:pPr fontAlgn="t"/>
            <a:endParaRPr lang="ru-RU" dirty="0"/>
          </a:p>
          <a:p>
            <a:pPr fontAlgn="t"/>
            <a:endParaRPr lang="ru-RU" dirty="0"/>
          </a:p>
          <a:p>
            <a:pPr fontAlgn="t"/>
            <a:endParaRPr lang="ru-RU" dirty="0"/>
          </a:p>
          <a:p>
            <a:pPr fontAlgn="t"/>
            <a:endParaRPr lang="ru-RU" dirty="0"/>
          </a:p>
          <a:p>
            <a:pPr fontAlgn="t"/>
            <a:endParaRPr lang="ru-RU" dirty="0"/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552121197"/>
              </p:ext>
            </p:extLst>
          </p:nvPr>
        </p:nvGraphicFramePr>
        <p:xfrm>
          <a:off x="323528" y="980728"/>
          <a:ext cx="8640960" cy="58772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048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32048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137190"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1) На подстилке 2 птенца,</a:t>
                      </a:r>
                    </a:p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Два пушистых близнеца.</a:t>
                      </a:r>
                    </a:p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И ещё готовы 5 из скорлупок вылезать.</a:t>
                      </a:r>
                    </a:p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Сколько станет птиц в гнезде, помогите  сосчитать мне. </a:t>
                      </a:r>
                    </a:p>
                    <a:p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/>
                        <a:t>2) 5 мышат в траве шуршат,</a:t>
                      </a:r>
                    </a:p>
                    <a:p>
                      <a:r>
                        <a:rPr lang="ru-RU" sz="1800" dirty="0"/>
                        <a:t>3 забрались под ушат.</a:t>
                      </a:r>
                    </a:p>
                    <a:p>
                      <a:r>
                        <a:rPr lang="ru-RU" sz="1800" dirty="0"/>
                        <a:t>2 мышонка спят под ёлкой.</a:t>
                      </a:r>
                    </a:p>
                    <a:p>
                      <a:r>
                        <a:rPr lang="ru-RU" sz="1800" dirty="0"/>
                        <a:t>Сосчитать мышей недолго. 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709752">
                <a:tc>
                  <a:txBody>
                    <a:bodyPr/>
                    <a:lstStyle/>
                    <a:p>
                      <a:r>
                        <a:rPr lang="ru-RU" sz="1800" dirty="0"/>
                        <a:t>3) На берёзе 3 синички</a:t>
                      </a:r>
                    </a:p>
                    <a:p>
                      <a:r>
                        <a:rPr lang="ru-RU" sz="1800" dirty="0"/>
                        <a:t>Продавали рукавички.</a:t>
                      </a:r>
                    </a:p>
                    <a:p>
                      <a:r>
                        <a:rPr lang="ru-RU" sz="1800" dirty="0"/>
                        <a:t>Прилетело ещё 5,</a:t>
                      </a:r>
                    </a:p>
                    <a:p>
                      <a:r>
                        <a:rPr lang="ru-RU" sz="1800" dirty="0"/>
                        <a:t>Сколько будут продавать?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/>
                        <a:t>4) 5 малышек-медвежат</a:t>
                      </a:r>
                    </a:p>
                    <a:p>
                      <a:r>
                        <a:rPr lang="ru-RU" sz="1800" dirty="0"/>
                        <a:t>Мама уложила спать.</a:t>
                      </a:r>
                    </a:p>
                    <a:p>
                      <a:r>
                        <a:rPr lang="ru-RU" sz="1800" dirty="0"/>
                        <a:t>Одному никак не спится,</a:t>
                      </a:r>
                    </a:p>
                    <a:p>
                      <a:r>
                        <a:rPr lang="ru-RU" sz="1800" dirty="0"/>
                        <a:t>А скольким сон хороший снится? </a:t>
                      </a:r>
                    </a:p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030330">
                <a:tc>
                  <a:txBody>
                    <a:bodyPr/>
                    <a:lstStyle/>
                    <a:p>
                      <a:r>
                        <a:rPr lang="ru-RU" sz="1800" dirty="0"/>
                        <a:t>5) Цапля по воде шагала,</a:t>
                      </a:r>
                    </a:p>
                    <a:p>
                      <a:r>
                        <a:rPr lang="ru-RU" sz="1800" dirty="0"/>
                        <a:t>Лягушат себе искала.</a:t>
                      </a:r>
                    </a:p>
                    <a:p>
                      <a:r>
                        <a:rPr lang="ru-RU" sz="1800" dirty="0"/>
                        <a:t>Двое спрятались в траве,</a:t>
                      </a:r>
                    </a:p>
                    <a:p>
                      <a:r>
                        <a:rPr lang="ru-RU" sz="1800" dirty="0"/>
                        <a:t>6 - под кочкой.</a:t>
                      </a:r>
                    </a:p>
                    <a:p>
                      <a:r>
                        <a:rPr lang="ru-RU" sz="1800" dirty="0"/>
                        <a:t>Сколько лягушат спаслось?</a:t>
                      </a:r>
                    </a:p>
                    <a:p>
                      <a:r>
                        <a:rPr lang="ru-RU" sz="1800" dirty="0"/>
                        <a:t>Только точно! 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/>
                        <a:t>6) Ветер дунул, лист сорвал.</a:t>
                      </a:r>
                    </a:p>
                    <a:p>
                      <a:r>
                        <a:rPr lang="ru-RU" sz="1800" dirty="0"/>
                        <a:t>И ещё один упал.</a:t>
                      </a:r>
                    </a:p>
                    <a:p>
                      <a:r>
                        <a:rPr lang="ru-RU" sz="1800" dirty="0"/>
                        <a:t>А потом упало 5.</a:t>
                      </a:r>
                    </a:p>
                    <a:p>
                      <a:r>
                        <a:rPr lang="ru-RU" sz="1800" dirty="0"/>
                        <a:t>Кто их сможет сосчитать? 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2400" b="1" u="sng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Занимательные задачи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836712"/>
            <a:ext cx="8856984" cy="602128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1600" dirty="0"/>
              <a:t> </a:t>
            </a:r>
          </a:p>
          <a:p>
            <a:pPr marL="0" indent="0"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1. Масса петуха, стоящего на двух ногах, 4 кг. Какова будет масса петуха, если он встанет на одну ногу?</a:t>
            </a:r>
          </a:p>
          <a:p>
            <a:pPr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2. Два мальчика играли в шашки 2 ч. Сколько часов играл каждый мальчик?</a:t>
            </a:r>
          </a:p>
          <a:p>
            <a:pPr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3. Пара лошадей пробежала 4 км. Сколько км пробежала каждая лошадь?</a:t>
            </a:r>
          </a:p>
          <a:p>
            <a:pPr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4. У семи братьев по одной сестрице. Сколько всего детей в семье?</a:t>
            </a:r>
          </a:p>
          <a:p>
            <a:pPr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 fontAlgn="t"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5. На кусте малины было 9 зеленых ягод. 3 ягоды поспели, и их сорвал Саша. Сколько ягод малины осталось на кусте малины? (6)</a:t>
            </a:r>
          </a:p>
          <a:p>
            <a:pPr fontAlgn="t"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 fontAlgn="t"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6. Маша старше брата на 3 года. На сколько лет Маша будет старше брата через 5 лет? (на 3 года)</a:t>
            </a:r>
          </a:p>
          <a:p>
            <a:pPr fontAlgn="t"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0" indent="0" fontAlgn="t"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7. В комнате горело 5 свечей, 2 из них задули. Сколько свечей останется?</a:t>
            </a:r>
          </a:p>
          <a:p>
            <a:pPr fontAlgn="t"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(Останется 2: задутые свечи не сгорят полностью.)</a:t>
            </a:r>
          </a:p>
          <a:p>
            <a:pPr fontAlgn="t"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fontAlgn="t"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8. На яблоне было 10 яблок, а на иве на 2 меньше. Сколько всего было яблок?</a:t>
            </a:r>
          </a:p>
          <a:p>
            <a:pPr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9. Крышка стола имеет 4 угла. Один угол отпилили. Сколько стало углов у стола?</a:t>
            </a:r>
          </a:p>
          <a:p>
            <a:pPr>
              <a:buFont typeface="Wingdings" pitchFamily="2" charset="2"/>
              <a:buChar char="q"/>
            </a:pPr>
            <a:endParaRPr lang="ru-RU" sz="1600" dirty="0"/>
          </a:p>
          <a:p>
            <a:endParaRPr lang="ru-RU" sz="16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74638"/>
            <a:ext cx="8352928" cy="778098"/>
          </a:xfrm>
        </p:spPr>
        <p:txBody>
          <a:bodyPr>
            <a:normAutofit/>
          </a:bodyPr>
          <a:lstStyle/>
          <a:p>
            <a:r>
              <a:rPr lang="ru-RU" sz="2400" b="1" u="sng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Задания на внимание</a:t>
            </a:r>
          </a:p>
        </p:txBody>
      </p:sp>
      <p:pic>
        <p:nvPicPr>
          <p:cNvPr id="5" name="Содержимое 4" descr="Сколько здесь чисел, которые меньше 6,но больше 2?   2 3 1 7 4 8 3 5 6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412776"/>
            <a:ext cx="4244280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Сколько здесь треугольников?   5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1412776"/>
            <a:ext cx="4244280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84976" cy="2520280"/>
          </a:xfrm>
        </p:spPr>
        <p:txBody>
          <a:bodyPr>
            <a:normAutofit fontScale="90000"/>
          </a:bodyPr>
          <a:lstStyle/>
          <a:p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u="sng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Игра «Меткие стрелки»</a:t>
            </a:r>
            <a:r>
              <a:rPr lang="ru-RU" sz="2700" u="sng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u="sng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Для каждого ряда на доске подготовлены столбцы с примерами и ответами. По команде одновременно ученик с каждого ряда подбегает к доске и проводит стрелку от примера к ответу. По окончанию игры подводится итог правильности выполнения задания. </a:t>
            </a:r>
            <a:br>
              <a:rPr lang="ru-RU" sz="2400" dirty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935673932"/>
              </p:ext>
            </p:extLst>
          </p:nvPr>
        </p:nvGraphicFramePr>
        <p:xfrm>
          <a:off x="395536" y="3140968"/>
          <a:ext cx="8496944" cy="34423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42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1826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13021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12423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573732">
                <a:tc>
                  <a:txBody>
                    <a:bodyPr/>
                    <a:lstStyle/>
                    <a:p>
                      <a:pPr marL="457200" algn="just">
                        <a:spcAft>
                          <a:spcPts val="0"/>
                        </a:spcAft>
                      </a:pPr>
                      <a:r>
                        <a:rPr lang="ru-RU" sz="1600" b="0" kern="1200" dirty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</a:rPr>
                        <a:t>1+3</a:t>
                      </a:r>
                      <a:endParaRPr lang="ru-RU" sz="1600" b="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spcAft>
                          <a:spcPts val="0"/>
                        </a:spcAft>
                      </a:pPr>
                      <a:r>
                        <a:rPr lang="ru-RU" sz="1600" b="0" kern="1200">
                          <a:solidFill>
                            <a:srgbClr val="000000"/>
                          </a:solidFill>
                          <a:latin typeface="Times New Roman"/>
                          <a:ea typeface="+mn-ea"/>
                        </a:rPr>
                        <a:t>4</a:t>
                      </a:r>
                      <a:endParaRPr lang="ru-RU" sz="1600" b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spcAft>
                          <a:spcPts val="0"/>
                        </a:spcAft>
                      </a:pPr>
                      <a:r>
                        <a:rPr lang="ru-RU" sz="1600" b="0" kern="1200">
                          <a:solidFill>
                            <a:srgbClr val="000000"/>
                          </a:solidFill>
                          <a:latin typeface="Times New Roman"/>
                          <a:ea typeface="+mn-ea"/>
                        </a:rPr>
                        <a:t>5 + 3</a:t>
                      </a:r>
                      <a:endParaRPr lang="ru-RU" sz="1200" b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spcAft>
                          <a:spcPts val="0"/>
                        </a:spcAft>
                      </a:pPr>
                      <a:r>
                        <a:rPr lang="ru-RU" sz="1600" b="0" kern="1200" dirty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</a:rPr>
                        <a:t>2</a:t>
                      </a:r>
                      <a:endParaRPr lang="ru-RU" sz="1200" b="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73732">
                <a:tc>
                  <a:txBody>
                    <a:bodyPr/>
                    <a:lstStyle/>
                    <a:p>
                      <a:pPr marL="457200" algn="just">
                        <a:spcAft>
                          <a:spcPts val="0"/>
                        </a:spcAft>
                      </a:pPr>
                      <a:r>
                        <a:rPr lang="ru-RU" sz="1600" kern="1200">
                          <a:solidFill>
                            <a:srgbClr val="000000"/>
                          </a:solidFill>
                          <a:latin typeface="Times New Roman"/>
                          <a:ea typeface="+mn-ea"/>
                        </a:rPr>
                        <a:t>7 + 2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spcAft>
                          <a:spcPts val="0"/>
                        </a:spcAft>
                      </a:pPr>
                      <a:r>
                        <a:rPr lang="ru-RU" sz="1600" kern="1200">
                          <a:solidFill>
                            <a:srgbClr val="000000"/>
                          </a:solidFill>
                          <a:latin typeface="Times New Roman"/>
                          <a:ea typeface="+mn-ea"/>
                        </a:rPr>
                        <a:t>9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spcAft>
                          <a:spcPts val="0"/>
                        </a:spcAft>
                      </a:pPr>
                      <a:r>
                        <a:rPr lang="ru-RU" sz="1600" kern="1200">
                          <a:solidFill>
                            <a:srgbClr val="000000"/>
                          </a:solidFill>
                          <a:latin typeface="Times New Roman"/>
                          <a:ea typeface="+mn-ea"/>
                        </a:rPr>
                        <a:t>9 – 8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</a:rPr>
                        <a:t>8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73732">
                <a:tc>
                  <a:txBody>
                    <a:bodyPr/>
                    <a:lstStyle/>
                    <a:p>
                      <a:pPr marL="457200" algn="just">
                        <a:spcAft>
                          <a:spcPts val="0"/>
                        </a:spcAft>
                      </a:pPr>
                      <a:r>
                        <a:rPr lang="ru-RU" sz="1600" kern="1200">
                          <a:solidFill>
                            <a:srgbClr val="000000"/>
                          </a:solidFill>
                          <a:latin typeface="Times New Roman"/>
                          <a:ea typeface="+mn-ea"/>
                        </a:rPr>
                        <a:t>8 – 6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</a:rPr>
                        <a:t>9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spcAft>
                          <a:spcPts val="0"/>
                        </a:spcAft>
                      </a:pPr>
                      <a:r>
                        <a:rPr lang="ru-RU" sz="1600" kern="1200">
                          <a:solidFill>
                            <a:srgbClr val="000000"/>
                          </a:solidFill>
                          <a:latin typeface="Times New Roman"/>
                          <a:ea typeface="+mn-ea"/>
                        </a:rPr>
                        <a:t>4 – 2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</a:rPr>
                        <a:t>8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73732">
                <a:tc>
                  <a:txBody>
                    <a:bodyPr/>
                    <a:lstStyle/>
                    <a:p>
                      <a:pPr marL="457200" algn="just">
                        <a:spcAft>
                          <a:spcPts val="0"/>
                        </a:spcAft>
                      </a:pPr>
                      <a:r>
                        <a:rPr lang="ru-RU" sz="1600" kern="1200">
                          <a:solidFill>
                            <a:srgbClr val="000000"/>
                          </a:solidFill>
                          <a:latin typeface="Times New Roman"/>
                          <a:ea typeface="+mn-ea"/>
                        </a:rPr>
                        <a:t>8 – 4</a:t>
                      </a:r>
                      <a:endParaRPr lang="ru-RU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Times New Roman"/>
                        </a:rPr>
                        <a:t>         2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spcAft>
                          <a:spcPts val="0"/>
                        </a:spcAft>
                      </a:pPr>
                      <a:r>
                        <a:rPr lang="ru-RU" sz="1600" kern="1200">
                          <a:solidFill>
                            <a:srgbClr val="000000"/>
                          </a:solidFill>
                          <a:latin typeface="Times New Roman"/>
                          <a:ea typeface="+mn-ea"/>
                        </a:rPr>
                        <a:t>1 + 7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</a:rPr>
                        <a:t>10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7373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Times New Roman"/>
                        </a:rPr>
                        <a:t>         7 + 2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</a:rPr>
                        <a:t>4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spcAft>
                          <a:spcPts val="0"/>
                        </a:spcAft>
                      </a:pPr>
                      <a:r>
                        <a:rPr lang="ru-RU" sz="1600" kern="1200">
                          <a:solidFill>
                            <a:srgbClr val="000000"/>
                          </a:solidFill>
                          <a:latin typeface="Times New Roman"/>
                          <a:ea typeface="+mn-ea"/>
                        </a:rPr>
                        <a:t>3 + 7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Times New Roman"/>
                        </a:rPr>
                        <a:t>          1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73732">
                <a:tc>
                  <a:txBody>
                    <a:bodyPr/>
                    <a:lstStyle/>
                    <a:p>
                      <a:pPr marL="457200" algn="just"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</a:rPr>
                        <a:t>1+3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</a:rPr>
                        <a:t>9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</a:rPr>
                        <a:t>5 + 3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</a:rPr>
                        <a:t>2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2704"/>
            <a:ext cx="8229600" cy="642000"/>
          </a:xfrm>
        </p:spPr>
        <p:txBody>
          <a:bodyPr>
            <a:noAutofit/>
          </a:bodyPr>
          <a:lstStyle/>
          <a:p>
            <a:r>
              <a:rPr lang="ru-RU" sz="2400" b="1" u="sng" dirty="0">
                <a:solidFill>
                  <a:schemeClr val="accent1">
                    <a:lumMod val="75000"/>
                  </a:schemeClr>
                </a:solidFill>
              </a:rPr>
              <a:t>Математические игры</a:t>
            </a:r>
            <a:endParaRPr lang="ru-RU" sz="2400" u="sng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10172" y="836712"/>
            <a:ext cx="4405844" cy="6235553"/>
          </a:xfrm>
        </p:spPr>
        <p:txBody>
          <a:bodyPr wrap="square" lIns="0" tIns="0" rIns="0" bIns="0">
            <a:spAutoFit/>
          </a:bodyPr>
          <a:lstStyle/>
          <a:p>
            <a:pPr algn="ctr">
              <a:buNone/>
            </a:pP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«Молчанка»</a:t>
            </a:r>
          </a:p>
          <a:p>
            <a:pPr marL="0" indent="0">
              <a:buNone/>
            </a:pP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Указкой указываем на числовые  данные и знаки действий, учащиеся молча составляют пример на сложение или вычитание и показывают ответ</a:t>
            </a:r>
            <a:r>
              <a:rPr lang="ru-RU" sz="1600" dirty="0">
                <a:solidFill>
                  <a:srgbClr val="002060"/>
                </a:solidFill>
              </a:rPr>
              <a:t>  </a:t>
            </a:r>
          </a:p>
          <a:p>
            <a:pPr>
              <a:buNone/>
            </a:pPr>
            <a:r>
              <a:rPr lang="ru-RU" sz="1600" dirty="0"/>
              <a:t> </a:t>
            </a:r>
          </a:p>
          <a:p>
            <a:pPr>
              <a:buNone/>
            </a:pPr>
            <a:r>
              <a:rPr lang="ru-RU" sz="1600" dirty="0"/>
              <a:t> </a:t>
            </a:r>
          </a:p>
          <a:p>
            <a:pPr>
              <a:buNone/>
            </a:pPr>
            <a:r>
              <a:rPr lang="ru-RU" sz="1600" dirty="0"/>
              <a:t> </a:t>
            </a:r>
          </a:p>
          <a:p>
            <a:pPr>
              <a:buNone/>
            </a:pPr>
            <a:r>
              <a:rPr lang="ru-RU" sz="1600" dirty="0"/>
              <a:t> </a:t>
            </a:r>
          </a:p>
          <a:p>
            <a:pPr>
              <a:buNone/>
            </a:pPr>
            <a:r>
              <a:rPr lang="ru-RU" sz="1600" dirty="0"/>
              <a:t> </a:t>
            </a:r>
          </a:p>
          <a:p>
            <a:pPr>
              <a:buNone/>
            </a:pPr>
            <a:r>
              <a:rPr lang="ru-RU" sz="1600" dirty="0"/>
              <a:t> </a:t>
            </a:r>
          </a:p>
          <a:p>
            <a:pPr>
              <a:buNone/>
            </a:pPr>
            <a:r>
              <a:rPr lang="ru-RU" sz="1600" dirty="0"/>
              <a:t> </a:t>
            </a:r>
          </a:p>
          <a:p>
            <a:pPr>
              <a:buNone/>
            </a:pPr>
            <a:r>
              <a:rPr lang="ru-RU" sz="1600" dirty="0"/>
              <a:t> </a:t>
            </a:r>
          </a:p>
          <a:p>
            <a:pPr>
              <a:buNone/>
            </a:pPr>
            <a:r>
              <a:rPr lang="ru-RU" sz="1600" dirty="0"/>
              <a:t> </a:t>
            </a:r>
          </a:p>
          <a:p>
            <a:pPr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6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6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dirty="0"/>
              <a:t> </a:t>
            </a:r>
          </a:p>
          <a:p>
            <a:pPr algn="ctr">
              <a:buNone/>
            </a:pPr>
            <a:r>
              <a:rPr lang="ru-RU" sz="2400" dirty="0"/>
              <a:t>        </a:t>
            </a:r>
          </a:p>
          <a:p>
            <a:pPr algn="ctr"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764704"/>
            <a:ext cx="4038600" cy="536145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«Ромашка»</a:t>
            </a:r>
          </a:p>
          <a:p>
            <a:pPr marL="0" indent="0">
              <a:buNone/>
            </a:pPr>
            <a:r>
              <a:rPr lang="ru-RU" sz="1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Данную игру используем для отработки навыков сложения и вычитания в пределах 10, сложения и вычитания с переходом через разряд (меняем цифры на лепестках и серединке цветка)</a:t>
            </a:r>
          </a:p>
        </p:txBody>
      </p:sp>
      <p:sp>
        <p:nvSpPr>
          <p:cNvPr id="78856" name="Oval 8"/>
          <p:cNvSpPr>
            <a:spLocks noChangeArrowheads="1"/>
          </p:cNvSpPr>
          <p:nvPr/>
        </p:nvSpPr>
        <p:spPr bwMode="auto">
          <a:xfrm>
            <a:off x="5674413" y="2326357"/>
            <a:ext cx="428625" cy="695325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</a:t>
            </a: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8855" name="Oval 7"/>
          <p:cNvSpPr>
            <a:spLocks noChangeArrowheads="1"/>
          </p:cNvSpPr>
          <p:nvPr/>
        </p:nvSpPr>
        <p:spPr bwMode="auto">
          <a:xfrm rot="2595417">
            <a:off x="6103038" y="2478757"/>
            <a:ext cx="428625" cy="695325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3</a:t>
            </a: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8854" name="Oval 6"/>
          <p:cNvSpPr>
            <a:spLocks noChangeArrowheads="1"/>
          </p:cNvSpPr>
          <p:nvPr/>
        </p:nvSpPr>
        <p:spPr bwMode="auto">
          <a:xfrm rot="4821857">
            <a:off x="5064813" y="2964532"/>
            <a:ext cx="428625" cy="695325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4</a:t>
            </a: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8853" name="Oval 5"/>
          <p:cNvSpPr>
            <a:spLocks noChangeArrowheads="1"/>
          </p:cNvSpPr>
          <p:nvPr/>
        </p:nvSpPr>
        <p:spPr bwMode="auto">
          <a:xfrm rot="-2307444">
            <a:off x="5245788" y="2478757"/>
            <a:ext cx="428625" cy="695325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7</a:t>
            </a: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8852" name="Oval 4"/>
          <p:cNvSpPr>
            <a:spLocks noChangeArrowheads="1"/>
          </p:cNvSpPr>
          <p:nvPr/>
        </p:nvSpPr>
        <p:spPr bwMode="auto">
          <a:xfrm rot="17001597">
            <a:off x="6150663" y="2964532"/>
            <a:ext cx="428625" cy="695325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8851" name="Oval 3"/>
          <p:cNvSpPr>
            <a:spLocks noChangeArrowheads="1"/>
          </p:cNvSpPr>
          <p:nvPr/>
        </p:nvSpPr>
        <p:spPr bwMode="auto">
          <a:xfrm rot="-1351883">
            <a:off x="5874438" y="3355057"/>
            <a:ext cx="428625" cy="695325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5</a:t>
            </a: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8850" name="Oval 2"/>
          <p:cNvSpPr>
            <a:spLocks noChangeArrowheads="1"/>
          </p:cNvSpPr>
          <p:nvPr/>
        </p:nvSpPr>
        <p:spPr bwMode="auto">
          <a:xfrm rot="2050293">
            <a:off x="5360088" y="3355057"/>
            <a:ext cx="428625" cy="695325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8</a:t>
            </a: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8849" name="Oval 1"/>
          <p:cNvSpPr>
            <a:spLocks noChangeArrowheads="1"/>
          </p:cNvSpPr>
          <p:nvPr/>
        </p:nvSpPr>
        <p:spPr bwMode="auto">
          <a:xfrm>
            <a:off x="5508104" y="2852936"/>
            <a:ext cx="601396" cy="576064"/>
          </a:xfrm>
          <a:prstGeom prst="ellipse">
            <a:avLst/>
          </a:prstGeom>
          <a:solidFill>
            <a:srgbClr val="F79646"/>
          </a:solidFill>
          <a:ln w="38100">
            <a:solidFill>
              <a:srgbClr val="F2F2F2"/>
            </a:solidFill>
            <a:round/>
            <a:headEnd/>
            <a:tailEnd/>
          </a:ln>
          <a:effectLst>
            <a:outerShdw dist="28398" dir="3806097" algn="ctr" rotWithShape="0">
              <a:srgbClr val="974706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+2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8857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8866" name="Rectangle 18"/>
          <p:cNvSpPr>
            <a:spLocks noChangeArrowheads="1"/>
          </p:cNvSpPr>
          <p:nvPr/>
        </p:nvSpPr>
        <p:spPr bwMode="auto">
          <a:xfrm rot="327000">
            <a:off x="7114931" y="3455959"/>
            <a:ext cx="18473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  <a:p>
            <a:endParaRPr lang="ru-RU" dirty="0"/>
          </a:p>
        </p:txBody>
      </p:sp>
      <p:sp>
        <p:nvSpPr>
          <p:cNvPr id="78874" name="Oval 26"/>
          <p:cNvSpPr>
            <a:spLocks noChangeArrowheads="1"/>
          </p:cNvSpPr>
          <p:nvPr/>
        </p:nvSpPr>
        <p:spPr bwMode="auto">
          <a:xfrm rot="327000">
            <a:off x="7340356" y="3591799"/>
            <a:ext cx="428625" cy="695325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9</a:t>
            </a:r>
          </a:p>
        </p:txBody>
      </p:sp>
      <p:sp>
        <p:nvSpPr>
          <p:cNvPr id="78873" name="Oval 25"/>
          <p:cNvSpPr>
            <a:spLocks noChangeArrowheads="1"/>
          </p:cNvSpPr>
          <p:nvPr/>
        </p:nvSpPr>
        <p:spPr bwMode="auto">
          <a:xfrm rot="2922417">
            <a:off x="7768981" y="3744199"/>
            <a:ext cx="428625" cy="695325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3</a:t>
            </a: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8872" name="Oval 24"/>
          <p:cNvSpPr>
            <a:spLocks noChangeArrowheads="1"/>
          </p:cNvSpPr>
          <p:nvPr/>
        </p:nvSpPr>
        <p:spPr bwMode="auto">
          <a:xfrm rot="5148857">
            <a:off x="6730756" y="4229974"/>
            <a:ext cx="428625" cy="695325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4</a:t>
            </a: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8871" name="Oval 23"/>
          <p:cNvSpPr>
            <a:spLocks noChangeArrowheads="1"/>
          </p:cNvSpPr>
          <p:nvPr/>
        </p:nvSpPr>
        <p:spPr bwMode="auto">
          <a:xfrm rot="19619556">
            <a:off x="6911731" y="3744199"/>
            <a:ext cx="428625" cy="695325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7</a:t>
            </a: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8870" name="Oval 22"/>
          <p:cNvSpPr>
            <a:spLocks noChangeArrowheads="1"/>
          </p:cNvSpPr>
          <p:nvPr/>
        </p:nvSpPr>
        <p:spPr bwMode="auto">
          <a:xfrm rot="17328597">
            <a:off x="7816606" y="4229974"/>
            <a:ext cx="428625" cy="695325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</a:t>
            </a: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8869" name="Oval 21"/>
          <p:cNvSpPr>
            <a:spLocks noChangeArrowheads="1"/>
          </p:cNvSpPr>
          <p:nvPr/>
        </p:nvSpPr>
        <p:spPr bwMode="auto">
          <a:xfrm rot="20575117">
            <a:off x="7540381" y="4620499"/>
            <a:ext cx="428625" cy="695325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5</a:t>
            </a: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8868" name="Oval 20"/>
          <p:cNvSpPr>
            <a:spLocks noChangeArrowheads="1"/>
          </p:cNvSpPr>
          <p:nvPr/>
        </p:nvSpPr>
        <p:spPr bwMode="auto">
          <a:xfrm rot="2377293">
            <a:off x="7026031" y="4620499"/>
            <a:ext cx="428625" cy="695325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8</a:t>
            </a: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8867" name="Oval 19"/>
          <p:cNvSpPr>
            <a:spLocks noChangeArrowheads="1"/>
          </p:cNvSpPr>
          <p:nvPr/>
        </p:nvSpPr>
        <p:spPr bwMode="auto">
          <a:xfrm rot="327000">
            <a:off x="7095067" y="4140528"/>
            <a:ext cx="652317" cy="565813"/>
          </a:xfrm>
          <a:prstGeom prst="ellipse">
            <a:avLst/>
          </a:prstGeom>
          <a:solidFill>
            <a:srgbClr val="F79646"/>
          </a:solidFill>
          <a:ln w="38100">
            <a:solidFill>
              <a:srgbClr val="F2F2F2"/>
            </a:solidFill>
            <a:round/>
            <a:headEnd/>
            <a:tailEnd/>
          </a:ln>
          <a:effectLst>
            <a:outerShdw dist="28398" dir="3806097" algn="ctr" rotWithShape="0">
              <a:srgbClr val="974706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ru-RU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8875" name="Rectangle 2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8884" name="Rectangle 36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1" name="Picture 2" descr="C:\Users\1\Desktop\кубик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324" y="4155777"/>
            <a:ext cx="3312368" cy="2308870"/>
          </a:xfrm>
          <a:prstGeom prst="rect">
            <a:avLst/>
          </a:prstGeom>
          <a:noFill/>
        </p:spPr>
      </p:pic>
      <p:graphicFrame>
        <p:nvGraphicFramePr>
          <p:cNvPr id="96" name="Таблица 9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31202256"/>
              </p:ext>
            </p:extLst>
          </p:nvPr>
        </p:nvGraphicFramePr>
        <p:xfrm>
          <a:off x="457200" y="2351361"/>
          <a:ext cx="3024340" cy="1249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486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0486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0486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0486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04868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2704"/>
            <a:ext cx="8229600" cy="642000"/>
          </a:xfrm>
        </p:spPr>
        <p:txBody>
          <a:bodyPr>
            <a:noAutofit/>
          </a:bodyPr>
          <a:lstStyle/>
          <a:p>
            <a:r>
              <a:rPr lang="ru-RU" sz="2400" b="1" u="sng" dirty="0">
                <a:solidFill>
                  <a:schemeClr val="accent1">
                    <a:lumMod val="75000"/>
                  </a:schemeClr>
                </a:solidFill>
              </a:rPr>
              <a:t>Математические игры</a:t>
            </a:r>
            <a:endParaRPr lang="ru-RU" sz="2400" u="sng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10172" y="836712"/>
            <a:ext cx="4405844" cy="7497437"/>
          </a:xfrm>
        </p:spPr>
        <p:txBody>
          <a:bodyPr wrap="square" lIns="0" tIns="0" rIns="0" bIns="0">
            <a:spAutoFit/>
          </a:bodyPr>
          <a:lstStyle/>
          <a:p>
            <a:pPr algn="ctr">
              <a:buNone/>
            </a:pP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«Математический хоккей»</a:t>
            </a:r>
          </a:p>
          <a:p>
            <a:pPr marL="0" indent="0">
              <a:buNone/>
            </a:pP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доске записаны два столбика примеров (по количеству команд). Ученик из первой команды решает пример и передает ход ученику из другой команды. Его задача найти выражение в своем столбике с таким же ответом.</a:t>
            </a:r>
          </a:p>
          <a:p>
            <a:pPr marL="0" indent="0">
              <a:buNone/>
            </a:pPr>
            <a:endParaRPr lang="ru-RU" sz="1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dirty="0"/>
              <a:t> </a:t>
            </a:r>
          </a:p>
          <a:p>
            <a:pPr algn="ctr">
              <a:buNone/>
            </a:pPr>
            <a:r>
              <a:rPr lang="ru-RU" sz="1600" dirty="0"/>
              <a:t> 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«Счет на время»</a:t>
            </a:r>
          </a:p>
          <a:p>
            <a:pPr>
              <a:buNone/>
            </a:pPr>
            <a:endParaRPr lang="ru-RU" sz="1600" dirty="0"/>
          </a:p>
          <a:p>
            <a:pPr>
              <a:buNone/>
            </a:pPr>
            <a:r>
              <a:rPr lang="ru-RU" sz="1600" dirty="0"/>
              <a:t> </a:t>
            </a:r>
          </a:p>
          <a:p>
            <a:pPr>
              <a:buNone/>
            </a:pPr>
            <a:r>
              <a:rPr lang="ru-RU" sz="1600" dirty="0"/>
              <a:t> </a:t>
            </a:r>
          </a:p>
          <a:p>
            <a:pPr>
              <a:buNone/>
            </a:pPr>
            <a:r>
              <a:rPr lang="ru-RU" sz="1600" dirty="0"/>
              <a:t> </a:t>
            </a:r>
          </a:p>
          <a:p>
            <a:pPr>
              <a:buNone/>
            </a:pPr>
            <a:r>
              <a:rPr lang="ru-RU" sz="1600" dirty="0"/>
              <a:t> </a:t>
            </a:r>
          </a:p>
          <a:p>
            <a:pPr>
              <a:buNone/>
            </a:pPr>
            <a:r>
              <a:rPr lang="ru-RU" sz="1600" dirty="0"/>
              <a:t> </a:t>
            </a:r>
          </a:p>
          <a:p>
            <a:pPr>
              <a:buNone/>
            </a:pPr>
            <a:r>
              <a:rPr lang="ru-RU" sz="1600" dirty="0"/>
              <a:t> </a:t>
            </a:r>
          </a:p>
          <a:p>
            <a:pPr>
              <a:buNone/>
            </a:pPr>
            <a:r>
              <a:rPr lang="ru-RU" sz="1600" dirty="0"/>
              <a:t> </a:t>
            </a:r>
          </a:p>
          <a:p>
            <a:pPr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6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6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dirty="0"/>
              <a:t> </a:t>
            </a:r>
          </a:p>
          <a:p>
            <a:pPr algn="ctr">
              <a:buNone/>
            </a:pPr>
            <a:r>
              <a:rPr lang="ru-RU" sz="2400" dirty="0"/>
              <a:t>        </a:t>
            </a:r>
          </a:p>
          <a:p>
            <a:pPr algn="ctr"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8857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8866" name="Rectangle 18"/>
          <p:cNvSpPr>
            <a:spLocks noChangeArrowheads="1"/>
          </p:cNvSpPr>
          <p:nvPr/>
        </p:nvSpPr>
        <p:spPr bwMode="auto">
          <a:xfrm rot="327000">
            <a:off x="7114931" y="3455959"/>
            <a:ext cx="18473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  <a:p>
            <a:endParaRPr lang="ru-RU" dirty="0"/>
          </a:p>
        </p:txBody>
      </p:sp>
      <p:sp>
        <p:nvSpPr>
          <p:cNvPr id="78875" name="Rectangle 2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8884" name="Rectangle 36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 descr="Picture backgroun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6016" y="914400"/>
            <a:ext cx="4120886" cy="3090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4762475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61735"/>
            <a:ext cx="8229600" cy="360040"/>
          </a:xfrm>
        </p:spPr>
        <p:txBody>
          <a:bodyPr>
            <a:noAutofit/>
          </a:bodyPr>
          <a:lstStyle/>
          <a:p>
            <a:r>
              <a:rPr lang="ru-RU" sz="2400" b="1" u="sng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Тесты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41176" y="575585"/>
            <a:ext cx="8795320" cy="6120680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6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Выбор правильного ответа.</a:t>
            </a:r>
            <a:r>
              <a:rPr lang="ru-RU" sz="6400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6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6400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1.Чему равна сумма чисел 3 и 6?</a:t>
            </a:r>
          </a:p>
          <a:p>
            <a:pPr algn="ctr">
              <a:buNone/>
            </a:pPr>
            <a:r>
              <a:rPr lang="ru-RU" sz="6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1) 5          2) 8         3) 9</a:t>
            </a:r>
          </a:p>
          <a:p>
            <a:pPr>
              <a:buNone/>
            </a:pPr>
            <a:r>
              <a:rPr lang="ru-RU" sz="6400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2. Какое число называют при счете между числами 14 и 16?</a:t>
            </a:r>
          </a:p>
          <a:p>
            <a:pPr algn="ctr">
              <a:buNone/>
            </a:pPr>
            <a:r>
              <a:rPr lang="ru-RU" sz="6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	   1) 15         2) 16         3) 17</a:t>
            </a:r>
          </a:p>
          <a:p>
            <a:pPr>
              <a:buNone/>
            </a:pPr>
            <a:r>
              <a:rPr lang="ru-RU" sz="6400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3. На сколько 1 меньше 6?</a:t>
            </a:r>
          </a:p>
          <a:p>
            <a:pPr algn="ctr">
              <a:buNone/>
            </a:pPr>
            <a:r>
              <a:rPr lang="ru-RU" sz="6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1) на 7       2) на 5        3) на 6</a:t>
            </a:r>
          </a:p>
          <a:p>
            <a:pPr>
              <a:buNone/>
            </a:pPr>
            <a:r>
              <a:rPr lang="ru-RU" sz="6400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4. К какому числу прибавили 1, если получили 17?</a:t>
            </a:r>
          </a:p>
          <a:p>
            <a:pPr algn="ctr">
              <a:buNone/>
            </a:pPr>
            <a:r>
              <a:rPr lang="ru-RU" sz="6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1) 18         2)16         3)15</a:t>
            </a:r>
          </a:p>
          <a:p>
            <a:pPr lvl="0">
              <a:buNone/>
            </a:pPr>
            <a:r>
              <a:rPr lang="ru-RU" sz="6400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5. Разность каких двух чисел равна 5?</a:t>
            </a:r>
          </a:p>
          <a:p>
            <a:pPr algn="ctr">
              <a:buNone/>
            </a:pPr>
            <a:r>
              <a:rPr lang="ru-RU" sz="6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1) 3 и 2         2) 10 и 5        3) 5 и 2.</a:t>
            </a:r>
          </a:p>
          <a:p>
            <a:pPr lvl="0">
              <a:buNone/>
            </a:pPr>
            <a:r>
              <a:rPr lang="ru-RU" sz="6400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6. В школьной столовой обедало 6 мальчиков, а девочек на 4 меньше. Сколько девочек обедало   в школьной столовой?</a:t>
            </a:r>
          </a:p>
          <a:p>
            <a:pPr algn="ctr">
              <a:buNone/>
            </a:pPr>
            <a:r>
              <a:rPr lang="ru-RU" sz="6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1) 6 + 4 = 10(д.)            2) 6 – 4 = 2 (д.)          3) 10 – 4 = 6 (д.)</a:t>
            </a:r>
          </a:p>
          <a:p>
            <a:pPr lvl="0">
              <a:buNone/>
            </a:pPr>
            <a:r>
              <a:rPr lang="ru-RU" sz="6400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7. Уменьши число 10 на 2.</a:t>
            </a:r>
          </a:p>
          <a:p>
            <a:pPr algn="ctr">
              <a:buNone/>
            </a:pPr>
            <a:r>
              <a:rPr lang="ru-RU" sz="6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1) 7       2) 8        3) 6</a:t>
            </a:r>
          </a:p>
          <a:p>
            <a:pPr lvl="0">
              <a:buNone/>
            </a:pPr>
            <a:r>
              <a:rPr lang="ru-RU" sz="6400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8. 7 – это 5 и сколько?</a:t>
            </a:r>
          </a:p>
          <a:p>
            <a:pPr marL="914400" indent="-914400" algn="ctr">
              <a:buNone/>
            </a:pPr>
            <a:r>
              <a:rPr lang="ru-RU" sz="6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1) 2         2) 3       3) 1</a:t>
            </a:r>
          </a:p>
          <a:p>
            <a:pPr lvl="0">
              <a:buNone/>
            </a:pPr>
            <a:r>
              <a:rPr lang="ru-RU" sz="6400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9. Какой знак надо поставить вместо «*», чтобы равенство 6*4 = 7*3 стало верным?</a:t>
            </a:r>
          </a:p>
          <a:p>
            <a:pPr algn="ctr">
              <a:buNone/>
            </a:pPr>
            <a:r>
              <a:rPr lang="ru-RU" sz="6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1) +        2 ) -</a:t>
            </a:r>
          </a:p>
          <a:p>
            <a:pPr>
              <a:buNone/>
            </a:pPr>
            <a:r>
              <a:rPr lang="ru-RU" sz="6400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10*. Какое число надо записать в «окошко», чтобы равенство 8 - 3 =  6 -   стало верным?</a:t>
            </a:r>
          </a:p>
          <a:p>
            <a:pPr marL="914400" indent="-914400" algn="ctr">
              <a:buNone/>
            </a:pPr>
            <a:r>
              <a:rPr lang="ru-RU" sz="6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1) 1        2) 5          3) 2</a:t>
            </a:r>
          </a:p>
          <a:p>
            <a:pPr marL="0" indent="0" algn="ctr">
              <a:buNone/>
            </a:pPr>
            <a:endParaRPr lang="ru-RU" sz="56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6AE458C-E1E4-4125-9BE7-DAD89AD4A2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5519"/>
            <a:ext cx="8229600" cy="607177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Зачем нужна математика</a:t>
            </a:r>
            <a:endParaRPr lang="ru-RU" dirty="0"/>
          </a:p>
        </p:txBody>
      </p:sp>
      <p:pic>
        <p:nvPicPr>
          <p:cNvPr id="2050" name="Picture 2" descr="цитата Ломоносова">
            <a:extLst>
              <a:ext uri="{FF2B5EF4-FFF2-40B4-BE49-F238E27FC236}">
                <a16:creationId xmlns:a16="http://schemas.microsoft.com/office/drawing/2014/main" xmlns="" id="{9FA368B8-7FB2-40CD-91BF-E7D4B5AEE03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39190" y="692696"/>
            <a:ext cx="5770737" cy="2448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31721896-12B2-4F13-B70F-029DE6B131BA}"/>
              </a:ext>
            </a:extLst>
          </p:cNvPr>
          <p:cNvSpPr txBox="1"/>
          <p:nvPr/>
        </p:nvSpPr>
        <p:spPr>
          <a:xfrm>
            <a:off x="179512" y="3284984"/>
            <a:ext cx="8784976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ru-RU" sz="1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наше время все большее количество учеников не может считать устно. </a:t>
            </a:r>
          </a:p>
          <a:p>
            <a:pPr algn="just">
              <a:buNone/>
            </a:pP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	Изучение математики развивает логическое мышление, память, гибкость ума, приучает человека к точности, к умению видеть главное, сообщает необходимые сведения для понимания сложных задач, возникающих в различных областях деятельности современного человека (расчеты в магазине, оплата за коммунальные услуги, расчет семейного бюджета и т.д.) </a:t>
            </a:r>
            <a:endParaRPr lang="ru-RU" sz="2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311518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6348" y="138052"/>
            <a:ext cx="8651304" cy="418058"/>
          </a:xfrm>
        </p:spPr>
        <p:txBody>
          <a:bodyPr>
            <a:noAutofit/>
          </a:bodyPr>
          <a:lstStyle/>
          <a:p>
            <a:r>
              <a:rPr lang="ru-RU" sz="2000" b="1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Значение устной работы на уроках математики в начальной школе</a:t>
            </a:r>
            <a:r>
              <a:rPr lang="ru-RU" sz="20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заключается в следующем: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6348" y="692696"/>
            <a:ext cx="8651304" cy="5616624"/>
          </a:xfrm>
        </p:spPr>
        <p:txBody>
          <a:bodyPr>
            <a:noAutofit/>
          </a:bodyPr>
          <a:lstStyle/>
          <a:p>
            <a:r>
              <a:rPr lang="ru-RU" sz="2000" b="1" i="0" u="sng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Активация мыслительной деятельности учащихся</a:t>
            </a:r>
            <a:r>
              <a:rPr lang="ru-RU" sz="2000" b="0" i="0" u="sng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b="0" i="0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При выполнении устных упражнений развиваются память, речь, внимание, способность воспринимать сказанное на слух, быстрота реакции. </a:t>
            </a:r>
          </a:p>
          <a:p>
            <a:r>
              <a:rPr lang="ru-RU" sz="2000" b="1" i="0" u="sng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Воспроизводство и корректировка знаний, умений и навыков </a:t>
            </a:r>
            <a:r>
              <a:rPr lang="ru-RU" sz="2000" b="0" i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учащихся, необходимых для их самостоятельной деятельности на уроке или осознанного восприятия объяснения учителя.</a:t>
            </a:r>
          </a:p>
          <a:p>
            <a:r>
              <a:rPr lang="ru-RU" sz="2000" b="1" i="0" u="sng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 учителя за состоянием знаний учащихся</a:t>
            </a:r>
            <a:r>
              <a:rPr lang="ru-RU" sz="2000" b="0" i="0" u="sng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r>
              <a:rPr lang="ru-RU" sz="2000" b="0" i="0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Устные упражнения позволяют по реакции класса судить об усвоении материала, готовности класса к изучению нового материала, помогают выявить ошибки учащихся.</a:t>
            </a:r>
          </a:p>
          <a:p>
            <a:r>
              <a:rPr lang="ru-RU" sz="2000" b="1" i="0" u="sng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Психологическая подготовка учащихся к восприятию нового материала</a:t>
            </a:r>
            <a:r>
              <a:rPr lang="ru-RU" sz="2000" b="0" i="0" u="sng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sz="2000" b="1" i="0" u="sng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познавательного интереса</a:t>
            </a:r>
            <a:r>
              <a:rPr lang="ru-RU" sz="2000" b="0" i="0" u="sng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b="0" i="0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Устные упражнения вызывают интерес у учащихся, придают им уверенность в себе и подвигают на улучшение достигнутых результатов. </a:t>
            </a:r>
          </a:p>
          <a:p>
            <a:pPr algn="l"/>
            <a:r>
              <a:rPr lang="ru-RU" sz="2000" b="0" i="0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Кроме того, устные упражнения, проводимые в начале урока, дисциплинируют учащихся, помогают быстро включиться в работу.</a:t>
            </a:r>
          </a:p>
          <a:p>
            <a:endParaRPr lang="ru-RU" sz="20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42DF245-9AA5-4D91-A039-D49F10FACF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04" y="160337"/>
            <a:ext cx="8928992" cy="748383"/>
          </a:xfrm>
        </p:spPr>
        <p:txBody>
          <a:bodyPr>
            <a:normAutofit/>
          </a:bodyPr>
          <a:lstStyle/>
          <a:p>
            <a:r>
              <a:rPr lang="ru-RU" sz="2000" b="1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Значение устной работы на уроках математики в начальной школе</a:t>
            </a:r>
            <a:r>
              <a:rPr lang="ru-RU" sz="20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заключается в следующем:</a:t>
            </a:r>
            <a:endParaRPr lang="ru-RU" sz="20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66EFD16C-17E5-4598-A0C8-7FC28D75B1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1166018"/>
            <a:ext cx="8856984" cy="5359326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         Для достижения правильности и беглости устных вычислений в течение всех четырех лет обучения на каждом уроке математики необходимо выделять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5 - 10 минут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для проведения упражнений в устных вычислениях, предусмотренных программой каждого класса. </a:t>
            </a:r>
          </a:p>
          <a:p>
            <a:pPr algn="just">
              <a:lnSpc>
                <a:spcPct val="120000"/>
              </a:lnSpc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        Данный этап является неотъемлемой частью в структуре урока математики. Он помогает учителю: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 переключить ученика с одной деятельности на другую,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 подготовить учащихся к изучению новой темы, 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 в устный счет можно включить задания на повторение и обобщение пройденного материала, 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 он повышает интеллект учеников.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844541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7488832" cy="634082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Основные формы восприятия устного счета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052736"/>
            <a:ext cx="8856984" cy="5472608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sz="2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Устный счет может проводиться в разной форме:</a:t>
            </a:r>
            <a:endParaRPr lang="ru-RU" sz="2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900" b="1" i="0" u="sng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Беглый слуховой счёт </a:t>
            </a:r>
            <a:r>
              <a:rPr lang="ru-RU" sz="2900" b="0" i="0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— это форма устного счёта, при которой учитель устно называет пример и устно же, спустя несколько секунд, получает ответ. </a:t>
            </a:r>
          </a:p>
          <a:p>
            <a:pPr algn="l"/>
            <a:r>
              <a:rPr lang="ru-RU" sz="2900" b="0" i="0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Когда дети воспринимают задание на слух, то большая нагрузка приходится на память, в результате возникает быстрое утомление. Однако такие упражнения развивают слуховую память.</a:t>
            </a:r>
          </a:p>
          <a:p>
            <a:pPr algn="just"/>
            <a:r>
              <a:rPr lang="ru-RU" sz="2900" b="1" i="0" u="sng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Зрительный счёт </a:t>
            </a:r>
            <a:r>
              <a:rPr lang="ru-RU" sz="2900" b="0" i="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— </a:t>
            </a:r>
            <a:r>
              <a:rPr lang="ru-RU" sz="2900" i="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форма устного счёта, при которой примеры записаны, а ответы называются либо устно, либо записываются учениками. </a:t>
            </a:r>
          </a:p>
          <a:p>
            <a:pPr algn="just"/>
            <a:r>
              <a:rPr lang="ru-RU" sz="2900" b="0" i="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Для проведения зрительного счёта могут использоваться лабиринты, лото, счётные таблицы, карточки, плакаты, ребусы, презентации.</a:t>
            </a:r>
          </a:p>
          <a:p>
            <a:pPr algn="just"/>
            <a:r>
              <a:rPr lang="ru-RU" sz="2800" b="1" i="0" u="sng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Комбинированная форма счёта</a:t>
            </a:r>
            <a:r>
              <a:rPr lang="ru-RU" sz="2800" b="0" i="0" u="sng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b="0" i="0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— это </a:t>
            </a:r>
            <a:r>
              <a:rPr lang="ru-RU" sz="2800" i="0" dirty="0"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устные вычисления с последующей записью результатов вычислений. </a:t>
            </a:r>
          </a:p>
          <a:p>
            <a:pPr algn="just"/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Комбинированный устный счёт может проводиться по - разному: </a:t>
            </a:r>
          </a:p>
          <a:p>
            <a:pPr marL="0" indent="0" algn="just">
              <a:buNone/>
            </a:pP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     - учащиеся показывают ответы на карточках;</a:t>
            </a:r>
          </a:p>
          <a:p>
            <a:pPr marL="0" indent="0" algn="just">
              <a:buNone/>
            </a:pP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     - происходит расшифровка ключевых слов;  </a:t>
            </a:r>
          </a:p>
          <a:p>
            <a:pPr marL="0" indent="0" algn="just">
              <a:buNone/>
            </a:pP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     - проводится взаимопроверка, проверка с помощью компьютерной программы;         </a:t>
            </a:r>
          </a:p>
          <a:p>
            <a:pPr marL="0" indent="0" algn="just">
              <a:buNone/>
            </a:pP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     - проводятся упражнения в форме игры (магические квадраты, викторины, лото, </a:t>
            </a:r>
          </a:p>
          <a:p>
            <a:pPr marL="0" indent="0" algn="just">
              <a:buNone/>
            </a:pP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       кодированные упражнения, математическая эстафета, лабиринты, числовой </a:t>
            </a:r>
          </a:p>
          <a:p>
            <a:pPr marL="0" indent="0" algn="just">
              <a:buNone/>
            </a:pP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        фейерверк и т.д.)</a:t>
            </a:r>
            <a:endParaRPr lang="ru-RU" sz="2900" b="0" i="0" dirty="0">
              <a:solidFill>
                <a:srgbClr val="0070C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900" b="0" i="0" dirty="0">
              <a:solidFill>
                <a:srgbClr val="0070C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None/>
            </a:pPr>
            <a:r>
              <a:rPr lang="ru-RU" sz="2400" b="1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endParaRPr lang="ru-RU" sz="21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712968" cy="778098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Основные виды устных вычислений в 1 классе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196752"/>
            <a:ext cx="7643192" cy="4929411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1. Работа с числовым рядом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2. Математический диктант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3. Состав числа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4. Примеры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5. Сравнение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6. Задачи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7. Задачи в стихах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8. Занимательные задачи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9. Математические игры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10.Тесты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/>
          </a:p>
        </p:txBody>
      </p:sp>
      <p:pic>
        <p:nvPicPr>
          <p:cNvPr id="5" name="Рисунок 4" descr="numeracy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61558" y="1988840"/>
            <a:ext cx="2060795" cy="20882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/>
          </a:bodyPr>
          <a:lstStyle/>
          <a:p>
            <a:r>
              <a:rPr lang="ru-RU" sz="2400" b="1" u="sng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Числовой ряд</a:t>
            </a:r>
            <a:endParaRPr lang="ru-RU" sz="2400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23528" y="836712"/>
            <a:ext cx="4172272" cy="5289451"/>
          </a:xfrm>
        </p:spPr>
        <p:txBody>
          <a:bodyPr>
            <a:normAutofit fontScale="77500" lnSpcReduction="20000"/>
          </a:bodyPr>
          <a:lstStyle/>
          <a:p>
            <a:pPr algn="just" fontAlgn="t">
              <a:buNone/>
            </a:pPr>
            <a:r>
              <a:rPr lang="ru-RU" sz="26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1. Продолжить</a:t>
            </a:r>
            <a:r>
              <a:rPr lang="ru-RU" sz="26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ряды чисел вправо и влево (если такое возможно), установив закономерность в записи чисел:</a:t>
            </a:r>
          </a:p>
          <a:p>
            <a:pPr fontAlgn="t">
              <a:buNone/>
            </a:pPr>
            <a:endParaRPr lang="ru-RU" sz="2600" dirty="0">
              <a:latin typeface="Times New Roman" pitchFamily="18" charset="0"/>
              <a:cs typeface="Times New Roman" pitchFamily="18" charset="0"/>
            </a:endParaRPr>
          </a:p>
          <a:p>
            <a:pPr marL="0" indent="0" fontAlgn="t">
              <a:buNone/>
            </a:pPr>
            <a:r>
              <a:rPr lang="ru-RU" sz="2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а) …5, 7, 9, …;</a:t>
            </a:r>
          </a:p>
          <a:p>
            <a:pPr marL="0" indent="0" fontAlgn="t">
              <a:buNone/>
            </a:pPr>
            <a:r>
              <a:rPr lang="ru-RU" sz="2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б) …5, 6, 9, 10, …;</a:t>
            </a:r>
          </a:p>
          <a:p>
            <a:pPr marL="0" indent="0" fontAlgn="t">
              <a:buNone/>
            </a:pPr>
            <a:r>
              <a:rPr lang="ru-RU" sz="2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в) …21, 17, 13, …;</a:t>
            </a:r>
          </a:p>
          <a:p>
            <a:pPr marL="0" indent="0" fontAlgn="t">
              <a:buNone/>
            </a:pPr>
            <a:r>
              <a:rPr lang="ru-RU" sz="2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г) …6, 12, 18, …;</a:t>
            </a:r>
          </a:p>
          <a:p>
            <a:pPr marL="0" indent="0" fontAlgn="t">
              <a:buNone/>
            </a:pPr>
            <a:r>
              <a:rPr lang="ru-RU" sz="2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д) …6, 12, 24, …;</a:t>
            </a:r>
          </a:p>
          <a:p>
            <a:pPr fontAlgn="t">
              <a:buNone/>
            </a:pPr>
            <a:endParaRPr lang="ru-RU" sz="2600" dirty="0">
              <a:latin typeface="Times New Roman" pitchFamily="18" charset="0"/>
              <a:cs typeface="Times New Roman" pitchFamily="18" charset="0"/>
            </a:endParaRPr>
          </a:p>
          <a:p>
            <a:pPr fontAlgn="t">
              <a:buNone/>
            </a:pPr>
            <a:r>
              <a:rPr lang="ru-RU" sz="2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Расставить вагончики по местам? </a:t>
            </a:r>
          </a:p>
          <a:p>
            <a:pPr fontAlgn="t">
              <a:buNone/>
            </a:pPr>
            <a:r>
              <a:rPr lang="ru-RU" sz="2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 нумерация вагонов перепутана)</a:t>
            </a:r>
          </a:p>
          <a:p>
            <a:pPr fontAlgn="t">
              <a:buNone/>
            </a:pPr>
            <a:r>
              <a:rPr lang="ru-RU" sz="2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908720"/>
            <a:ext cx="4038600" cy="5217443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sz="26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Примерные задания при работе с таблицами:</a:t>
            </a:r>
          </a:p>
          <a:p>
            <a:pPr algn="ctr">
              <a:buNone/>
            </a:pPr>
            <a:endParaRPr lang="ru-RU" sz="26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600" b="1" u="sng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Нумерация:</a:t>
            </a:r>
            <a:endParaRPr lang="ru-RU" sz="2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 назвать все числа по порядку;</a:t>
            </a:r>
          </a:p>
          <a:p>
            <a:r>
              <a:rPr lang="ru-RU" sz="2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 назвать предыдущее/ последующее число;</a:t>
            </a:r>
          </a:p>
          <a:p>
            <a:r>
              <a:rPr lang="ru-RU" sz="2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 назвать соседей числа;</a:t>
            </a:r>
          </a:p>
          <a:p>
            <a:r>
              <a:rPr lang="ru-RU" sz="2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 назвать наибольшее/наименьшее число.</a:t>
            </a:r>
          </a:p>
          <a:p>
            <a:r>
              <a:rPr lang="ru-RU" sz="2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 прочитать четные/нечетные числа;</a:t>
            </a:r>
          </a:p>
          <a:p>
            <a:r>
              <a:rPr lang="ru-RU" sz="2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 назвать числа в которых 1 д. и 3 ед.; 2 д. и 1 ед.</a:t>
            </a:r>
          </a:p>
          <a:p>
            <a:r>
              <a:rPr lang="ru-RU" sz="2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 увеличить/уменьшить каждое следующее число на несколько единиц </a:t>
            </a:r>
            <a:r>
              <a:rPr lang="ru-RU" sz="26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(можно – цепочкой);</a:t>
            </a:r>
            <a:endParaRPr lang="ru-RU" sz="2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4A135389-041B-4E53-97E2-196D0C9691C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99592" y="4869160"/>
            <a:ext cx="2823729" cy="1844824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Равнобедренный треугольник 9"/>
          <p:cNvSpPr/>
          <p:nvPr/>
        </p:nvSpPr>
        <p:spPr>
          <a:xfrm>
            <a:off x="6095999" y="2809328"/>
            <a:ext cx="2088232" cy="108012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203805"/>
            <a:ext cx="6552728" cy="648072"/>
          </a:xfrm>
        </p:spPr>
        <p:txBody>
          <a:bodyPr>
            <a:normAutofit/>
          </a:bodyPr>
          <a:lstStyle/>
          <a:p>
            <a:r>
              <a:rPr lang="ru-RU" sz="2400" b="1" u="sng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Состав числа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1043608" y="1268760"/>
            <a:ext cx="3462536" cy="488600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«Заселяем жильцов» </a:t>
            </a:r>
          </a:p>
          <a:p>
            <a:pPr marL="0" indent="0">
              <a:buNone/>
            </a:pPr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новые квартиры. На каждом этаже должно проживать 10 человек (число меняется) </a:t>
            </a:r>
          </a:p>
          <a:p>
            <a:pPr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20072" y="1052736"/>
            <a:ext cx="3466728" cy="507342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Чтобы попасть в дом, надо  подобрать ключ к домофону. Он состоит из 3-х цифр, сумма которых равна 15.</a:t>
            </a: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212166924"/>
              </p:ext>
            </p:extLst>
          </p:nvPr>
        </p:nvGraphicFramePr>
        <p:xfrm>
          <a:off x="6084168" y="3939024"/>
          <a:ext cx="2111895" cy="1920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396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0396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0396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  <a:p>
                      <a:pPr algn="ctr"/>
                      <a:endParaRPr lang="ru-RU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  <a:p>
                      <a:pPr algn="ctr"/>
                      <a:endParaRPr lang="ru-RU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</a:p>
                    <a:p>
                      <a:pPr algn="ctr"/>
                      <a:endParaRPr lang="ru-RU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1835696" y="4005064"/>
          <a:ext cx="1463824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191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3191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solidFill>
                            <a:srgbClr val="7030A0"/>
                          </a:solidFill>
                        </a:rPr>
                        <a:t>5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solidFill>
                            <a:srgbClr val="7030A0"/>
                          </a:solidFill>
                        </a:rPr>
                        <a:t>3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solidFill>
                            <a:srgbClr val="7030A0"/>
                          </a:solidFill>
                        </a:rPr>
                        <a:t>6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b="1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solidFill>
                            <a:srgbClr val="7030A0"/>
                          </a:solidFill>
                        </a:rPr>
                        <a:t>2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solidFill>
                            <a:srgbClr val="7030A0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12" name="Трапеция 11"/>
          <p:cNvSpPr/>
          <p:nvPr/>
        </p:nvSpPr>
        <p:spPr>
          <a:xfrm>
            <a:off x="1835696" y="3501008"/>
            <a:ext cx="1440160" cy="504056"/>
          </a:xfrm>
          <a:prstGeom prst="trapezoid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10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a ment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TM02474572[[fn=Медицинский шаблон оформления]]</Template>
  <TotalTime>1188</TotalTime>
  <Words>1435</Words>
  <Application>Microsoft Office PowerPoint</Application>
  <PresentationFormat>Экран (4:3)</PresentationFormat>
  <Paragraphs>507</Paragraphs>
  <Slides>27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La mente</vt:lpstr>
      <vt:lpstr>Слайд 1</vt:lpstr>
      <vt:lpstr> </vt:lpstr>
      <vt:lpstr>Зачем нужна математика</vt:lpstr>
      <vt:lpstr>Значение устной работы на уроках математики в начальной школе заключается в следующем:</vt:lpstr>
      <vt:lpstr>Значение устной работы на уроках математики в начальной школе заключается в следующем:</vt:lpstr>
      <vt:lpstr>Основные формы восприятия устного счета</vt:lpstr>
      <vt:lpstr>Основные виды устных вычислений в 1 классе</vt:lpstr>
      <vt:lpstr>Числовой ряд</vt:lpstr>
      <vt:lpstr>Состав числа</vt:lpstr>
      <vt:lpstr> Состав числа. Магические квадраты. </vt:lpstr>
      <vt:lpstr>Математические диктанты</vt:lpstr>
      <vt:lpstr>Математические диктанты</vt:lpstr>
      <vt:lpstr>Математические диктанты</vt:lpstr>
      <vt:lpstr>Примеры </vt:lpstr>
      <vt:lpstr>Примеры </vt:lpstr>
      <vt:lpstr>Примеры </vt:lpstr>
      <vt:lpstr>«Расшифруй слово»</vt:lpstr>
      <vt:lpstr>Примеры </vt:lpstr>
      <vt:lpstr>Сравнение</vt:lpstr>
      <vt:lpstr>Задачи на смекалку и логику </vt:lpstr>
      <vt:lpstr>Задачи в стихах</vt:lpstr>
      <vt:lpstr>Занимательные задачи</vt:lpstr>
      <vt:lpstr>Задания на внимание</vt:lpstr>
      <vt:lpstr>  Игра «Меткие стрелки»  Для каждого ряда на доске подготовлены столбцы с примерами и ответами. По команде одновременно ученик с каждого ряда подбегает к доске и проводит стрелку от примера к ответу. По окончанию игры подводится итог правильности выполнения задания.  </vt:lpstr>
      <vt:lpstr>Математические игры</vt:lpstr>
      <vt:lpstr>Математические игры</vt:lpstr>
      <vt:lpstr>Тесты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Irina Stepanova</cp:lastModifiedBy>
  <cp:revision>200</cp:revision>
  <dcterms:created xsi:type="dcterms:W3CDTF">2014-07-09T08:50:25Z</dcterms:created>
  <dcterms:modified xsi:type="dcterms:W3CDTF">2024-12-02T02:32:32Z</dcterms:modified>
</cp:coreProperties>
</file>