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4630400" cy="8229600"/>
  <p:notesSz cx="8229600" cy="14630400"/>
  <p:embeddedFontLst>
    <p:embeddedFont>
      <p:font typeface="Arial Black" pitchFamily="34" charset="0"/>
      <p:bold r:id="rId11"/>
    </p:embeddedFont>
    <p:embeddedFont>
      <p:font typeface="Fraunces Extra Bold" charset="0"/>
      <p:regular r:id="rId12"/>
    </p:embeddedFont>
    <p:embeddedFont>
      <p:font typeface="Nobile" charset="0"/>
      <p:regular r:id="rId13"/>
    </p:embeddedFon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61" d="100"/>
          <a:sy n="61" d="100"/>
        </p:scale>
        <p:origin x="-564" y="-84"/>
      </p:cViewPr>
      <p:guideLst>
        <p:guide orient="horz" pos="2592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DEEEE1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AFFFA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80190" y="681925"/>
            <a:ext cx="8055742" cy="399139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</a:pPr>
            <a:r>
              <a:rPr lang="en-US" sz="6000" b="1" dirty="0" err="1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Развитие</a:t>
            </a:r>
            <a:r>
              <a:rPr lang="en-US" sz="6000" b="1" dirty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6000" b="1" dirty="0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у</a:t>
            </a:r>
            <a:r>
              <a:rPr lang="en-US" sz="6000" b="1" dirty="0" err="1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стных</a:t>
            </a:r>
            <a:r>
              <a:rPr lang="en-US" sz="6000" b="1" dirty="0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6000" b="1" dirty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в</a:t>
            </a:r>
            <a:r>
              <a:rPr lang="en-US" sz="6000" b="1" dirty="0" err="1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ычислительных</a:t>
            </a:r>
            <a:r>
              <a:rPr lang="en-US" sz="6000" b="1" dirty="0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6000" b="1" dirty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н</a:t>
            </a:r>
            <a:r>
              <a:rPr lang="en-US" sz="6000" b="1" dirty="0" err="1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авыков</a:t>
            </a:r>
            <a:r>
              <a:rPr lang="en-US" sz="6000" b="1" dirty="0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endParaRPr lang="ru-RU" sz="6000" b="1" dirty="0" smtClean="0">
              <a:solidFill>
                <a:srgbClr val="FF0000"/>
              </a:solidFill>
              <a:latin typeface="Arial Black" pitchFamily="34" charset="0"/>
              <a:ea typeface="Fraunces Extra Bold" pitchFamily="34" charset="-122"/>
              <a:cs typeface="Fraunces Extra Bold" pitchFamily="34" charset="-120"/>
            </a:endParaRPr>
          </a:p>
          <a:p>
            <a:pPr marL="0" indent="0" algn="ctr">
              <a:lnSpc>
                <a:spcPts val="5550"/>
              </a:lnSpc>
              <a:buNone/>
            </a:pPr>
            <a:r>
              <a:rPr lang="en-US" sz="6000" b="1" dirty="0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в </a:t>
            </a:r>
            <a:r>
              <a:rPr lang="ru-RU" sz="6000" b="1" dirty="0" err="1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н</a:t>
            </a:r>
            <a:r>
              <a:rPr lang="en-US" sz="6000" b="1" dirty="0" err="1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ачальной</a:t>
            </a:r>
            <a:r>
              <a:rPr lang="en-US" sz="6000" b="1" dirty="0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6000" b="1" dirty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ш</a:t>
            </a:r>
            <a:r>
              <a:rPr lang="en-US" sz="6000" b="1" dirty="0" err="1" smtClean="0">
                <a:solidFill>
                  <a:srgbClr val="FF0000"/>
                </a:solidFill>
                <a:latin typeface="Arial Black" pitchFamily="34" charset="0"/>
                <a:ea typeface="Fraunces Extra Bold" pitchFamily="34" charset="-122"/>
                <a:cs typeface="Fraunces Extra Bold" pitchFamily="34" charset="-120"/>
              </a:rPr>
              <a:t>коле</a:t>
            </a:r>
            <a:endParaRPr lang="en-US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4" name="Text 1"/>
          <p:cNvSpPr/>
          <p:nvPr/>
        </p:nvSpPr>
        <p:spPr>
          <a:xfrm>
            <a:off x="6280190" y="4370522"/>
            <a:ext cx="8055742" cy="289818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b="1" dirty="0">
                <a:solidFill>
                  <a:srgbClr val="405449"/>
                </a:solidFill>
                <a:latin typeface="Arial Black" pitchFamily="34" charset="0"/>
                <a:ea typeface="Nobile" pitchFamily="34" charset="-122"/>
                <a:cs typeface="Nobile" pitchFamily="34" charset="-120"/>
              </a:rPr>
              <a:t>«Счёт и вычисления – основа порядка в </a:t>
            </a:r>
            <a:r>
              <a:rPr lang="en-US" sz="3200" b="1" dirty="0" err="1">
                <a:solidFill>
                  <a:srgbClr val="405449"/>
                </a:solidFill>
                <a:latin typeface="Arial Black" pitchFamily="34" charset="0"/>
                <a:ea typeface="Nobile" pitchFamily="34" charset="-122"/>
                <a:cs typeface="Nobile" pitchFamily="34" charset="-120"/>
              </a:rPr>
              <a:t>голове</a:t>
            </a:r>
            <a:r>
              <a:rPr lang="en-US" sz="3200" b="1" dirty="0" smtClean="0">
                <a:solidFill>
                  <a:srgbClr val="405449"/>
                </a:solidFill>
                <a:latin typeface="Arial Black" pitchFamily="34" charset="0"/>
                <a:ea typeface="Nobile" pitchFamily="34" charset="-122"/>
                <a:cs typeface="Nobile" pitchFamily="34" charset="-120"/>
              </a:rPr>
              <a:t>.»</a:t>
            </a:r>
            <a:endParaRPr lang="ru-RU" sz="3200" b="1" dirty="0" smtClean="0">
              <a:solidFill>
                <a:srgbClr val="405449"/>
              </a:solidFill>
              <a:latin typeface="Arial Black" pitchFamily="34" charset="0"/>
              <a:ea typeface="Nobile" pitchFamily="34" charset="-122"/>
              <a:cs typeface="Nobile" pitchFamily="34" charset="-120"/>
            </a:endParaRPr>
          </a:p>
          <a:p>
            <a:pPr marL="0" indent="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b="1" dirty="0" smtClean="0">
                <a:solidFill>
                  <a:srgbClr val="405449"/>
                </a:solidFill>
                <a:latin typeface="Arial Black" pitchFamily="34" charset="0"/>
                <a:ea typeface="Nobile" pitchFamily="34" charset="-122"/>
                <a:cs typeface="Nobile" pitchFamily="34" charset="-120"/>
              </a:rPr>
              <a:t> </a:t>
            </a:r>
            <a:r>
              <a:rPr lang="en-US" sz="3200" b="1" dirty="0">
                <a:solidFill>
                  <a:srgbClr val="405449"/>
                </a:solidFill>
                <a:latin typeface="Arial Black" pitchFamily="34" charset="0"/>
                <a:ea typeface="Nobile" pitchFamily="34" charset="-122"/>
                <a:cs typeface="Nobile" pitchFamily="34" charset="-120"/>
              </a:rPr>
              <a:t>И.Г. Песталоцци</a:t>
            </a:r>
            <a:endParaRPr lang="en-US" sz="3200" b="1" dirty="0">
              <a:latin typeface="Arial Black" pitchFamily="34" charset="0"/>
            </a:endParaRPr>
          </a:p>
        </p:txBody>
      </p:sp>
      <p:sp>
        <p:nvSpPr>
          <p:cNvPr id="6" name="Text 3"/>
          <p:cNvSpPr/>
          <p:nvPr/>
        </p:nvSpPr>
        <p:spPr>
          <a:xfrm>
            <a:off x="6391632" y="6143982"/>
            <a:ext cx="140018" cy="975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750"/>
              </a:lnSpc>
              <a:buNone/>
            </a:pPr>
            <a:r>
              <a:rPr lang="en-US" sz="750" dirty="0">
                <a:solidFill>
                  <a:srgbClr val="FFFFFF"/>
                </a:solidFill>
                <a:latin typeface="Nobile Medium" pitchFamily="34" charset="0"/>
                <a:ea typeface="Nobile Medium" pitchFamily="34" charset="-122"/>
                <a:cs typeface="Nobile Medium" pitchFamily="34" charset="-120"/>
              </a:rPr>
              <a:t>ИС</a:t>
            </a:r>
            <a:endParaRPr lang="en-US" sz="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2185511"/>
            <a:ext cx="130428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Проблема: </a:t>
            </a:r>
            <a:r>
              <a:rPr lang="ru-RU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о</a:t>
            </a:r>
            <a:r>
              <a:rPr lang="en-US" sz="445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тсутствие</a:t>
            </a:r>
            <a:r>
              <a:rPr lang="en-US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и</a:t>
            </a:r>
            <a:r>
              <a:rPr lang="en-US" sz="445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нтереса</a:t>
            </a:r>
            <a:r>
              <a:rPr lang="en-US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к </a:t>
            </a:r>
            <a:r>
              <a:rPr lang="ru-RU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у</a:t>
            </a:r>
            <a:r>
              <a:rPr lang="en-US" sz="445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стному</a:t>
            </a:r>
            <a:r>
              <a:rPr lang="en-US" sz="445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с</a:t>
            </a:r>
            <a:r>
              <a:rPr lang="en-US" sz="445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чету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4170045"/>
            <a:ext cx="3123367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0070C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Влияние Технологий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4" name="Text 2"/>
          <p:cNvSpPr/>
          <p:nvPr/>
        </p:nvSpPr>
        <p:spPr>
          <a:xfrm>
            <a:off x="793790" y="4751189"/>
            <a:ext cx="624470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05449"/>
                </a:solidFill>
                <a:latin typeface="Arial Black" pitchFamily="34" charset="0"/>
                <a:ea typeface="Nobile" pitchFamily="34" charset="-122"/>
                <a:cs typeface="Nobile" pitchFamily="34" charset="-120"/>
              </a:rPr>
              <a:t>Современные дети часто предпочитают использовать калькуляторы и компьютеры, не желая развивать свои вычислительные способности.</a:t>
            </a:r>
            <a:endParaRPr lang="en-US" sz="2400" dirty="0">
              <a:latin typeface="Arial Black" pitchFamily="34" charset="0"/>
            </a:endParaRPr>
          </a:p>
        </p:txBody>
      </p:sp>
      <p:sp>
        <p:nvSpPr>
          <p:cNvPr id="5" name="Text 3"/>
          <p:cNvSpPr/>
          <p:nvPr/>
        </p:nvSpPr>
        <p:spPr>
          <a:xfrm>
            <a:off x="7599521" y="4170045"/>
            <a:ext cx="3265289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0070C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Задача для Педагогов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6" name="Text 4"/>
          <p:cNvSpPr/>
          <p:nvPr/>
        </p:nvSpPr>
        <p:spPr>
          <a:xfrm>
            <a:off x="7599521" y="4751189"/>
            <a:ext cx="6244709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2400" dirty="0">
                <a:solidFill>
                  <a:srgbClr val="405449"/>
                </a:solidFill>
                <a:latin typeface="Arial Black" pitchFamily="34" charset="0"/>
                <a:ea typeface="Nobile" pitchFamily="34" charset="-122"/>
                <a:cs typeface="Nobile" pitchFamily="34" charset="-120"/>
              </a:rPr>
              <a:t>Как научить детей овладеть приемами быстрого устного счета и улучшить вычислительные и умственные способности?</a:t>
            </a:r>
            <a:endParaRPr lang="en-US" sz="24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541496" y="425410"/>
            <a:ext cx="8061008" cy="96702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3800"/>
              </a:lnSpc>
              <a:buNone/>
            </a:pPr>
            <a:r>
              <a:rPr lang="en-US" sz="30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Устный Счет: </a:t>
            </a:r>
            <a:r>
              <a:rPr lang="ru-RU" sz="30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н</a:t>
            </a:r>
            <a:r>
              <a:rPr lang="en-US" sz="30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еотъемлемая</a:t>
            </a:r>
            <a:r>
              <a:rPr lang="en-US" sz="30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30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ч</a:t>
            </a:r>
            <a:r>
              <a:rPr lang="en-US" sz="30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асть</a:t>
            </a:r>
            <a:r>
              <a:rPr lang="en-US" sz="30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30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о</a:t>
            </a:r>
            <a:r>
              <a:rPr lang="en-US" sz="30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бучения</a:t>
            </a:r>
            <a:r>
              <a:rPr lang="en-US" sz="30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30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м</a:t>
            </a:r>
            <a:r>
              <a:rPr lang="en-US" sz="30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атематике</a:t>
            </a:r>
            <a:endParaRPr lang="en-US" sz="3000" dirty="0"/>
          </a:p>
        </p:txBody>
      </p:sp>
      <p:sp>
        <p:nvSpPr>
          <p:cNvPr id="4" name="Text 1"/>
          <p:cNvSpPr/>
          <p:nvPr/>
        </p:nvSpPr>
        <p:spPr>
          <a:xfrm>
            <a:off x="541496" y="1624489"/>
            <a:ext cx="8061008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1900"/>
              </a:lnSpc>
              <a:buNone/>
            </a:pPr>
            <a:r>
              <a:rPr lang="en-US" dirty="0">
                <a:solidFill>
                  <a:srgbClr val="405449"/>
                </a:solidFill>
                <a:latin typeface="Arial Black" pitchFamily="34" charset="0"/>
                <a:ea typeface="Nobile" pitchFamily="34" charset="-122"/>
                <a:cs typeface="Nobile" pitchFamily="34" charset="-120"/>
              </a:rPr>
              <a:t>Одна из важнейших задач обучения младших школьников математике — формирование у них вычислительных навыков, основой которых является осознанное и прочное усвоение приемов устных и письменных вычислений.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5" name="Shape 2"/>
          <p:cNvSpPr/>
          <p:nvPr/>
        </p:nvSpPr>
        <p:spPr>
          <a:xfrm>
            <a:off x="762119" y="2541389"/>
            <a:ext cx="22860" cy="5267920"/>
          </a:xfrm>
          <a:prstGeom prst="roundRect">
            <a:avLst>
              <a:gd name="adj" fmla="val 609164"/>
            </a:avLst>
          </a:prstGeom>
          <a:solidFill>
            <a:srgbClr val="CED9CE"/>
          </a:solidFill>
          <a:ln/>
        </p:spPr>
      </p:sp>
      <p:sp>
        <p:nvSpPr>
          <p:cNvPr id="6" name="Shape 3"/>
          <p:cNvSpPr/>
          <p:nvPr/>
        </p:nvSpPr>
        <p:spPr>
          <a:xfrm>
            <a:off x="924699" y="2877860"/>
            <a:ext cx="541496" cy="22860"/>
          </a:xfrm>
          <a:prstGeom prst="roundRect">
            <a:avLst>
              <a:gd name="adj" fmla="val 609164"/>
            </a:avLst>
          </a:prstGeom>
          <a:solidFill>
            <a:srgbClr val="CED9CE"/>
          </a:solidFill>
          <a:ln/>
        </p:spPr>
      </p:sp>
      <p:sp>
        <p:nvSpPr>
          <p:cNvPr id="7" name="Shape 4"/>
          <p:cNvSpPr/>
          <p:nvPr/>
        </p:nvSpPr>
        <p:spPr>
          <a:xfrm>
            <a:off x="599539" y="2715339"/>
            <a:ext cx="348020" cy="348020"/>
          </a:xfrm>
          <a:prstGeom prst="roundRect">
            <a:avLst>
              <a:gd name="adj" fmla="val 40013"/>
            </a:avLst>
          </a:prstGeom>
          <a:solidFill>
            <a:srgbClr val="E8F3E8"/>
          </a:solidFill>
          <a:ln/>
        </p:spPr>
      </p:sp>
      <p:sp>
        <p:nvSpPr>
          <p:cNvPr id="8" name="Text 5"/>
          <p:cNvSpPr/>
          <p:nvPr/>
        </p:nvSpPr>
        <p:spPr>
          <a:xfrm>
            <a:off x="715625" y="2773323"/>
            <a:ext cx="115848" cy="232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8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Text 6"/>
          <p:cNvSpPr/>
          <p:nvPr/>
        </p:nvSpPr>
        <p:spPr>
          <a:xfrm>
            <a:off x="1624489" y="2696051"/>
            <a:ext cx="1934051" cy="2416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900"/>
              </a:lnSpc>
              <a:buNone/>
            </a:pPr>
            <a:r>
              <a:rPr lang="en-US" sz="15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Первый Класс</a:t>
            </a:r>
            <a:endParaRPr lang="en-US" sz="1500" dirty="0"/>
          </a:p>
        </p:txBody>
      </p:sp>
      <p:sp>
        <p:nvSpPr>
          <p:cNvPr id="10" name="Text 7"/>
          <p:cNvSpPr/>
          <p:nvPr/>
        </p:nvSpPr>
        <p:spPr>
          <a:xfrm>
            <a:off x="1624489" y="3030498"/>
            <a:ext cx="6978015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900"/>
              </a:lnSpc>
              <a:buNone/>
            </a:pPr>
            <a:r>
              <a:rPr lang="en-US" sz="12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Усвоение таблицы сложения чисел в пределах 10 и соответствующих случаев вычитания.</a:t>
            </a:r>
            <a:endParaRPr lang="en-US" sz="1200" dirty="0"/>
          </a:p>
        </p:txBody>
      </p:sp>
      <p:sp>
        <p:nvSpPr>
          <p:cNvPr id="11" name="Shape 8"/>
          <p:cNvSpPr/>
          <p:nvPr/>
        </p:nvSpPr>
        <p:spPr>
          <a:xfrm>
            <a:off x="924699" y="4171593"/>
            <a:ext cx="541496" cy="22860"/>
          </a:xfrm>
          <a:prstGeom prst="roundRect">
            <a:avLst>
              <a:gd name="adj" fmla="val 609164"/>
            </a:avLst>
          </a:prstGeom>
          <a:solidFill>
            <a:srgbClr val="CED9CE"/>
          </a:solidFill>
          <a:ln/>
        </p:spPr>
      </p:sp>
      <p:sp>
        <p:nvSpPr>
          <p:cNvPr id="12" name="Shape 9"/>
          <p:cNvSpPr/>
          <p:nvPr/>
        </p:nvSpPr>
        <p:spPr>
          <a:xfrm>
            <a:off x="599539" y="4009073"/>
            <a:ext cx="348020" cy="348020"/>
          </a:xfrm>
          <a:prstGeom prst="roundRect">
            <a:avLst>
              <a:gd name="adj" fmla="val 40013"/>
            </a:avLst>
          </a:prstGeom>
          <a:solidFill>
            <a:srgbClr val="E8F3E8"/>
          </a:solidFill>
          <a:ln/>
        </p:spPr>
      </p:sp>
      <p:sp>
        <p:nvSpPr>
          <p:cNvPr id="13" name="Text 10"/>
          <p:cNvSpPr/>
          <p:nvPr/>
        </p:nvSpPr>
        <p:spPr>
          <a:xfrm>
            <a:off x="697647" y="4067056"/>
            <a:ext cx="151686" cy="232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8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2</a:t>
            </a:r>
            <a:endParaRPr lang="en-US" sz="1800" dirty="0"/>
          </a:p>
        </p:txBody>
      </p:sp>
      <p:sp>
        <p:nvSpPr>
          <p:cNvPr id="14" name="Text 11"/>
          <p:cNvSpPr/>
          <p:nvPr/>
        </p:nvSpPr>
        <p:spPr>
          <a:xfrm>
            <a:off x="1624489" y="3989784"/>
            <a:ext cx="1934051" cy="2416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900"/>
              </a:lnSpc>
              <a:buNone/>
            </a:pPr>
            <a:r>
              <a:rPr lang="en-US" sz="15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Второй Класс</a:t>
            </a:r>
            <a:endParaRPr lang="en-US" sz="1500" dirty="0"/>
          </a:p>
        </p:txBody>
      </p:sp>
      <p:sp>
        <p:nvSpPr>
          <p:cNvPr id="15" name="Text 12"/>
          <p:cNvSpPr/>
          <p:nvPr/>
        </p:nvSpPr>
        <p:spPr>
          <a:xfrm>
            <a:off x="1624489" y="4324231"/>
            <a:ext cx="6978015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900"/>
              </a:lnSpc>
              <a:buNone/>
            </a:pPr>
            <a:r>
              <a:rPr lang="en-US" sz="12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Усвоение таблицы сложения однозначных чисел с переходом через десяток и соответствующих случаев вычитания, а также таблицы умножения.</a:t>
            </a:r>
            <a:endParaRPr lang="en-US" sz="1200" dirty="0"/>
          </a:p>
        </p:txBody>
      </p:sp>
      <p:sp>
        <p:nvSpPr>
          <p:cNvPr id="16" name="Shape 13"/>
          <p:cNvSpPr/>
          <p:nvPr/>
        </p:nvSpPr>
        <p:spPr>
          <a:xfrm>
            <a:off x="924699" y="5465326"/>
            <a:ext cx="541496" cy="22860"/>
          </a:xfrm>
          <a:prstGeom prst="roundRect">
            <a:avLst>
              <a:gd name="adj" fmla="val 609164"/>
            </a:avLst>
          </a:prstGeom>
          <a:solidFill>
            <a:srgbClr val="CED9CE"/>
          </a:solidFill>
          <a:ln/>
        </p:spPr>
      </p:sp>
      <p:sp>
        <p:nvSpPr>
          <p:cNvPr id="17" name="Shape 14"/>
          <p:cNvSpPr/>
          <p:nvPr/>
        </p:nvSpPr>
        <p:spPr>
          <a:xfrm>
            <a:off x="599539" y="5302806"/>
            <a:ext cx="348020" cy="348020"/>
          </a:xfrm>
          <a:prstGeom prst="roundRect">
            <a:avLst>
              <a:gd name="adj" fmla="val 40013"/>
            </a:avLst>
          </a:prstGeom>
          <a:solidFill>
            <a:srgbClr val="E8F3E8"/>
          </a:solidFill>
          <a:ln/>
        </p:spPr>
      </p:sp>
      <p:sp>
        <p:nvSpPr>
          <p:cNvPr id="18" name="Text 15"/>
          <p:cNvSpPr/>
          <p:nvPr/>
        </p:nvSpPr>
        <p:spPr>
          <a:xfrm>
            <a:off x="703481" y="5360789"/>
            <a:ext cx="140137" cy="232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8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3</a:t>
            </a:r>
            <a:endParaRPr lang="en-US" sz="1800" dirty="0"/>
          </a:p>
        </p:txBody>
      </p:sp>
      <p:sp>
        <p:nvSpPr>
          <p:cNvPr id="19" name="Text 16"/>
          <p:cNvSpPr/>
          <p:nvPr/>
        </p:nvSpPr>
        <p:spPr>
          <a:xfrm>
            <a:off x="1624489" y="5283518"/>
            <a:ext cx="1934051" cy="2416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900"/>
              </a:lnSpc>
              <a:buNone/>
            </a:pPr>
            <a:r>
              <a:rPr lang="en-US" sz="15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Третий Класс</a:t>
            </a:r>
            <a:endParaRPr lang="en-US" sz="1500" dirty="0"/>
          </a:p>
        </p:txBody>
      </p:sp>
      <p:sp>
        <p:nvSpPr>
          <p:cNvPr id="20" name="Text 17"/>
          <p:cNvSpPr/>
          <p:nvPr/>
        </p:nvSpPr>
        <p:spPr>
          <a:xfrm>
            <a:off x="1624489" y="5617964"/>
            <a:ext cx="6978015" cy="495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900"/>
              </a:lnSpc>
              <a:buNone/>
            </a:pPr>
            <a:r>
              <a:rPr lang="en-US" sz="12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Устная работа с четырьмя арифметическими действиями в пределах 100, письменное сложение и вычитание двузначных и трёхзначных чисел.</a:t>
            </a:r>
            <a:endParaRPr lang="en-US" sz="1200" dirty="0"/>
          </a:p>
        </p:txBody>
      </p:sp>
      <p:sp>
        <p:nvSpPr>
          <p:cNvPr id="21" name="Shape 18"/>
          <p:cNvSpPr/>
          <p:nvPr/>
        </p:nvSpPr>
        <p:spPr>
          <a:xfrm>
            <a:off x="924699" y="6759059"/>
            <a:ext cx="541496" cy="22860"/>
          </a:xfrm>
          <a:prstGeom prst="roundRect">
            <a:avLst>
              <a:gd name="adj" fmla="val 609164"/>
            </a:avLst>
          </a:prstGeom>
          <a:solidFill>
            <a:srgbClr val="CED9CE"/>
          </a:solidFill>
          <a:ln/>
        </p:spPr>
      </p:sp>
      <p:sp>
        <p:nvSpPr>
          <p:cNvPr id="22" name="Shape 19"/>
          <p:cNvSpPr/>
          <p:nvPr/>
        </p:nvSpPr>
        <p:spPr>
          <a:xfrm>
            <a:off x="599539" y="6596539"/>
            <a:ext cx="348020" cy="348020"/>
          </a:xfrm>
          <a:prstGeom prst="roundRect">
            <a:avLst>
              <a:gd name="adj" fmla="val 40013"/>
            </a:avLst>
          </a:prstGeom>
          <a:solidFill>
            <a:srgbClr val="E8F3E8"/>
          </a:solidFill>
          <a:ln/>
        </p:spPr>
      </p:sp>
      <p:sp>
        <p:nvSpPr>
          <p:cNvPr id="23" name="Text 20"/>
          <p:cNvSpPr/>
          <p:nvPr/>
        </p:nvSpPr>
        <p:spPr>
          <a:xfrm>
            <a:off x="694670" y="6654522"/>
            <a:ext cx="157639" cy="232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1800"/>
              </a:lnSpc>
              <a:buNone/>
            </a:pPr>
            <a:r>
              <a:rPr lang="en-US" sz="18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4</a:t>
            </a:r>
            <a:endParaRPr lang="en-US" sz="1800" dirty="0"/>
          </a:p>
        </p:txBody>
      </p:sp>
      <p:sp>
        <p:nvSpPr>
          <p:cNvPr id="24" name="Text 21"/>
          <p:cNvSpPr/>
          <p:nvPr/>
        </p:nvSpPr>
        <p:spPr>
          <a:xfrm>
            <a:off x="1624489" y="6577251"/>
            <a:ext cx="1934051" cy="24169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1900"/>
              </a:lnSpc>
              <a:buNone/>
            </a:pPr>
            <a:r>
              <a:rPr lang="en-US" sz="15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Четвертый Класс</a:t>
            </a:r>
            <a:endParaRPr lang="en-US" sz="1500" dirty="0"/>
          </a:p>
        </p:txBody>
      </p:sp>
      <p:sp>
        <p:nvSpPr>
          <p:cNvPr id="25" name="Text 22"/>
          <p:cNvSpPr/>
          <p:nvPr/>
        </p:nvSpPr>
        <p:spPr>
          <a:xfrm>
            <a:off x="1624489" y="6911697"/>
            <a:ext cx="6978015" cy="74295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1900"/>
              </a:lnSpc>
              <a:buNone/>
            </a:pPr>
            <a:r>
              <a:rPr lang="en-US" sz="12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Вычисление значений числовых выражений, содержащих 3-4 действия, устные вычисления с большими числами, письменное сложение, вычитание, умножение и деление.</a:t>
            </a:r>
            <a:endParaRPr lang="en-US" sz="1200" dirty="0"/>
          </a:p>
        </p:txBody>
      </p:sp>
      <p:pic>
        <p:nvPicPr>
          <p:cNvPr id="12290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77300" y="92074"/>
            <a:ext cx="5753100" cy="7920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632222" y="898922"/>
            <a:ext cx="7879556" cy="112895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400"/>
              </a:lnSpc>
              <a:buNone/>
            </a:pPr>
            <a:r>
              <a:rPr lang="en-US" sz="35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Система Устного Счета: Ежедневная Практика</a:t>
            </a:r>
            <a:endParaRPr lang="en-US" sz="3550" dirty="0"/>
          </a:p>
        </p:txBody>
      </p:sp>
      <p:sp>
        <p:nvSpPr>
          <p:cNvPr id="4" name="Text 1"/>
          <p:cNvSpPr/>
          <p:nvPr/>
        </p:nvSpPr>
        <p:spPr>
          <a:xfrm>
            <a:off x="632222" y="2298740"/>
            <a:ext cx="7879556" cy="173378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Для достижения правильности и беглости устных вычислений на каждом уроке математики отводится 5-10 минут для проведения упражнений в устных вычислениях. Устный счет активизирует мыслительную деятельность учащихся. При их выполнении активизируется, развиваются память, речь, внимание, способность воспринимать сказанное на слух, быстрота реакции. Данный этап является неотъемлемой частью в структуре урока математики.</a:t>
            </a:r>
            <a:endParaRPr lang="en-US" sz="1400" dirty="0"/>
          </a:p>
        </p:txBody>
      </p:sp>
      <p:sp>
        <p:nvSpPr>
          <p:cNvPr id="5" name="Shape 2"/>
          <p:cNvSpPr/>
          <p:nvPr/>
        </p:nvSpPr>
        <p:spPr>
          <a:xfrm>
            <a:off x="632222" y="4438769"/>
            <a:ext cx="406360" cy="406360"/>
          </a:xfrm>
          <a:prstGeom prst="roundRect">
            <a:avLst>
              <a:gd name="adj" fmla="val 40007"/>
            </a:avLst>
          </a:prstGeom>
          <a:solidFill>
            <a:srgbClr val="E8F3E8"/>
          </a:solidFill>
          <a:ln/>
        </p:spPr>
      </p:sp>
      <p:sp>
        <p:nvSpPr>
          <p:cNvPr id="6" name="Text 3"/>
          <p:cNvSpPr/>
          <p:nvPr/>
        </p:nvSpPr>
        <p:spPr>
          <a:xfrm>
            <a:off x="767715" y="4506397"/>
            <a:ext cx="135255" cy="27098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1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1</a:t>
            </a:r>
            <a:endParaRPr lang="en-US" sz="2100" dirty="0"/>
          </a:p>
        </p:txBody>
      </p:sp>
      <p:sp>
        <p:nvSpPr>
          <p:cNvPr id="7" name="Text 4"/>
          <p:cNvSpPr/>
          <p:nvPr/>
        </p:nvSpPr>
        <p:spPr>
          <a:xfrm>
            <a:off x="1219200" y="4438769"/>
            <a:ext cx="3262551" cy="56435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Переключение Между Деятельностями</a:t>
            </a:r>
            <a:endParaRPr lang="en-US" sz="1750" dirty="0"/>
          </a:p>
        </p:txBody>
      </p:sp>
      <p:sp>
        <p:nvSpPr>
          <p:cNvPr id="8" name="Text 5"/>
          <p:cNvSpPr/>
          <p:nvPr/>
        </p:nvSpPr>
        <p:spPr>
          <a:xfrm>
            <a:off x="1219200" y="5111472"/>
            <a:ext cx="3262551" cy="5779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Помогает ученику переключиться с одной деятельности на другую.</a:t>
            </a:r>
            <a:endParaRPr lang="en-US" sz="1400" dirty="0"/>
          </a:p>
        </p:txBody>
      </p:sp>
      <p:sp>
        <p:nvSpPr>
          <p:cNvPr id="9" name="Shape 6"/>
          <p:cNvSpPr/>
          <p:nvPr/>
        </p:nvSpPr>
        <p:spPr>
          <a:xfrm>
            <a:off x="4662368" y="4438769"/>
            <a:ext cx="406360" cy="406360"/>
          </a:xfrm>
          <a:prstGeom prst="roundRect">
            <a:avLst>
              <a:gd name="adj" fmla="val 40007"/>
            </a:avLst>
          </a:prstGeom>
          <a:solidFill>
            <a:srgbClr val="E8F3E8"/>
          </a:solidFill>
          <a:ln/>
        </p:spPr>
      </p:sp>
      <p:sp>
        <p:nvSpPr>
          <p:cNvPr id="10" name="Text 7"/>
          <p:cNvSpPr/>
          <p:nvPr/>
        </p:nvSpPr>
        <p:spPr>
          <a:xfrm>
            <a:off x="4777026" y="4506397"/>
            <a:ext cx="177046" cy="27098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1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2</a:t>
            </a:r>
            <a:endParaRPr lang="en-US" sz="2100" dirty="0"/>
          </a:p>
        </p:txBody>
      </p:sp>
      <p:sp>
        <p:nvSpPr>
          <p:cNvPr id="11" name="Text 8"/>
          <p:cNvSpPr/>
          <p:nvPr/>
        </p:nvSpPr>
        <p:spPr>
          <a:xfrm>
            <a:off x="5249347" y="4438769"/>
            <a:ext cx="3013115" cy="2821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Подготовка к Новой Теме</a:t>
            </a:r>
            <a:endParaRPr lang="en-US" sz="1750" dirty="0"/>
          </a:p>
        </p:txBody>
      </p:sp>
      <p:sp>
        <p:nvSpPr>
          <p:cNvPr id="12" name="Text 9"/>
          <p:cNvSpPr/>
          <p:nvPr/>
        </p:nvSpPr>
        <p:spPr>
          <a:xfrm>
            <a:off x="5249347" y="4829294"/>
            <a:ext cx="3262551" cy="5779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Подготавливает учащихся к изучению новой темы.</a:t>
            </a:r>
            <a:endParaRPr lang="en-US" sz="1400" dirty="0"/>
          </a:p>
        </p:txBody>
      </p:sp>
      <p:sp>
        <p:nvSpPr>
          <p:cNvPr id="13" name="Shape 10"/>
          <p:cNvSpPr/>
          <p:nvPr/>
        </p:nvSpPr>
        <p:spPr>
          <a:xfrm>
            <a:off x="632222" y="6073140"/>
            <a:ext cx="406360" cy="406360"/>
          </a:xfrm>
          <a:prstGeom prst="roundRect">
            <a:avLst>
              <a:gd name="adj" fmla="val 40007"/>
            </a:avLst>
          </a:prstGeom>
          <a:solidFill>
            <a:srgbClr val="E8F3E8"/>
          </a:solidFill>
          <a:ln/>
        </p:spPr>
      </p:sp>
      <p:sp>
        <p:nvSpPr>
          <p:cNvPr id="14" name="Text 11"/>
          <p:cNvSpPr/>
          <p:nvPr/>
        </p:nvSpPr>
        <p:spPr>
          <a:xfrm>
            <a:off x="753547" y="6140768"/>
            <a:ext cx="163711" cy="27098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1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3</a:t>
            </a:r>
            <a:endParaRPr lang="en-US" sz="2100" dirty="0"/>
          </a:p>
        </p:txBody>
      </p:sp>
      <p:sp>
        <p:nvSpPr>
          <p:cNvPr id="15" name="Text 12"/>
          <p:cNvSpPr/>
          <p:nvPr/>
        </p:nvSpPr>
        <p:spPr>
          <a:xfrm>
            <a:off x="1219200" y="6073140"/>
            <a:ext cx="3093720" cy="2821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Повторение и Обобщение</a:t>
            </a:r>
            <a:endParaRPr lang="en-US" sz="1750" dirty="0"/>
          </a:p>
        </p:txBody>
      </p:sp>
      <p:sp>
        <p:nvSpPr>
          <p:cNvPr id="16" name="Text 13"/>
          <p:cNvSpPr/>
          <p:nvPr/>
        </p:nvSpPr>
        <p:spPr>
          <a:xfrm>
            <a:off x="1219200" y="6463665"/>
            <a:ext cx="3262551" cy="86689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Включает задания на повторение и обобщение пройденного материала.</a:t>
            </a:r>
            <a:endParaRPr lang="en-US" sz="1400" dirty="0"/>
          </a:p>
        </p:txBody>
      </p:sp>
      <p:sp>
        <p:nvSpPr>
          <p:cNvPr id="17" name="Shape 14"/>
          <p:cNvSpPr/>
          <p:nvPr/>
        </p:nvSpPr>
        <p:spPr>
          <a:xfrm>
            <a:off x="4662368" y="6073140"/>
            <a:ext cx="406360" cy="406360"/>
          </a:xfrm>
          <a:prstGeom prst="roundRect">
            <a:avLst>
              <a:gd name="adj" fmla="val 40007"/>
            </a:avLst>
          </a:prstGeom>
          <a:solidFill>
            <a:srgbClr val="E8F3E8"/>
          </a:solidFill>
          <a:ln/>
        </p:spPr>
      </p:sp>
      <p:sp>
        <p:nvSpPr>
          <p:cNvPr id="18" name="Text 15"/>
          <p:cNvSpPr/>
          <p:nvPr/>
        </p:nvSpPr>
        <p:spPr>
          <a:xfrm>
            <a:off x="4773454" y="6140768"/>
            <a:ext cx="184071" cy="27098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100"/>
              </a:lnSpc>
              <a:buNone/>
            </a:pPr>
            <a:r>
              <a:rPr lang="en-US" sz="21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4</a:t>
            </a:r>
            <a:endParaRPr lang="en-US" sz="2100" dirty="0"/>
          </a:p>
        </p:txBody>
      </p:sp>
      <p:sp>
        <p:nvSpPr>
          <p:cNvPr id="19" name="Text 16"/>
          <p:cNvSpPr/>
          <p:nvPr/>
        </p:nvSpPr>
        <p:spPr>
          <a:xfrm>
            <a:off x="5249347" y="6073140"/>
            <a:ext cx="2905363" cy="28217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75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Повышение Интеллекта</a:t>
            </a:r>
            <a:endParaRPr lang="en-US" sz="1750" dirty="0"/>
          </a:p>
        </p:txBody>
      </p:sp>
      <p:sp>
        <p:nvSpPr>
          <p:cNvPr id="20" name="Text 17"/>
          <p:cNvSpPr/>
          <p:nvPr/>
        </p:nvSpPr>
        <p:spPr>
          <a:xfrm>
            <a:off x="5249347" y="6463665"/>
            <a:ext cx="3262551" cy="2889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250"/>
              </a:lnSpc>
              <a:buNone/>
            </a:pPr>
            <a:r>
              <a:rPr lang="en-US" sz="140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Повышает интеллект учеников.</a:t>
            </a:r>
            <a:endParaRPr lang="en-US" sz="1400" dirty="0"/>
          </a:p>
        </p:txBody>
      </p:sp>
      <p:pic>
        <p:nvPicPr>
          <p:cNvPr id="10242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10046" y="402956"/>
            <a:ext cx="5683299" cy="77469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908328"/>
            <a:ext cx="7556421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Формы Восприятия Устного Счета</a:t>
            </a:r>
            <a:endParaRPr lang="en-US" sz="4450" dirty="0"/>
          </a:p>
        </p:txBody>
      </p:sp>
      <p:sp>
        <p:nvSpPr>
          <p:cNvPr id="4" name="Shape 1"/>
          <p:cNvSpPr/>
          <p:nvPr/>
        </p:nvSpPr>
        <p:spPr>
          <a:xfrm>
            <a:off x="793790" y="2666048"/>
            <a:ext cx="3664863" cy="2758559"/>
          </a:xfrm>
          <a:prstGeom prst="roundRect">
            <a:avLst>
              <a:gd name="adj" fmla="val 7400"/>
            </a:avLst>
          </a:prstGeom>
          <a:solidFill>
            <a:srgbClr val="E8F3E8"/>
          </a:solidFill>
          <a:ln/>
        </p:spPr>
      </p:sp>
      <p:sp>
        <p:nvSpPr>
          <p:cNvPr id="5" name="Text 2"/>
          <p:cNvSpPr/>
          <p:nvPr/>
        </p:nvSpPr>
        <p:spPr>
          <a:xfrm>
            <a:off x="1020604" y="289286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Слуховой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1020604" y="3383280"/>
            <a:ext cx="3211235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Упражнения, которые задаются на слух, развивают слуховую память, но могут вызывать утомление.</a:t>
            </a:r>
            <a:endParaRPr lang="en-US" sz="1750" dirty="0"/>
          </a:p>
        </p:txBody>
      </p:sp>
      <p:sp>
        <p:nvSpPr>
          <p:cNvPr id="7" name="Shape 4"/>
          <p:cNvSpPr/>
          <p:nvPr/>
        </p:nvSpPr>
        <p:spPr>
          <a:xfrm>
            <a:off x="4685467" y="2666048"/>
            <a:ext cx="3664863" cy="2758559"/>
          </a:xfrm>
          <a:prstGeom prst="roundRect">
            <a:avLst>
              <a:gd name="adj" fmla="val 7400"/>
            </a:avLst>
          </a:prstGeom>
          <a:solidFill>
            <a:srgbClr val="E8F3E8"/>
          </a:solidFill>
          <a:ln/>
        </p:spPr>
      </p:sp>
      <p:sp>
        <p:nvSpPr>
          <p:cNvPr id="8" name="Text 5"/>
          <p:cNvSpPr/>
          <p:nvPr/>
        </p:nvSpPr>
        <p:spPr>
          <a:xfrm>
            <a:off x="4912281" y="2892862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Зрительный</a:t>
            </a:r>
            <a:endParaRPr lang="en-US" sz="2200" dirty="0"/>
          </a:p>
        </p:txBody>
      </p:sp>
      <p:sp>
        <p:nvSpPr>
          <p:cNvPr id="9" name="Text 6"/>
          <p:cNvSpPr/>
          <p:nvPr/>
        </p:nvSpPr>
        <p:spPr>
          <a:xfrm>
            <a:off x="4912281" y="3383280"/>
            <a:ext cx="3211235" cy="14516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Запись заданий облегчает вычисления, но иногда без записи трудно выполнить задание.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793790" y="5651421"/>
            <a:ext cx="7556421" cy="1669852"/>
          </a:xfrm>
          <a:prstGeom prst="roundRect">
            <a:avLst>
              <a:gd name="adj" fmla="val 12225"/>
            </a:avLst>
          </a:prstGeom>
          <a:solidFill>
            <a:srgbClr val="E8F3E8"/>
          </a:solidFill>
          <a:ln/>
        </p:spPr>
      </p:sp>
      <p:sp>
        <p:nvSpPr>
          <p:cNvPr id="11" name="Text 8"/>
          <p:cNvSpPr/>
          <p:nvPr/>
        </p:nvSpPr>
        <p:spPr>
          <a:xfrm>
            <a:off x="1020604" y="5878235"/>
            <a:ext cx="290155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Комбинированный</a:t>
            </a:r>
            <a:endParaRPr lang="en-US" sz="2200" dirty="0"/>
          </a:p>
        </p:txBody>
      </p:sp>
      <p:sp>
        <p:nvSpPr>
          <p:cNvPr id="12" name="Text 9"/>
          <p:cNvSpPr/>
          <p:nvPr/>
        </p:nvSpPr>
        <p:spPr>
          <a:xfrm>
            <a:off x="1020604" y="6368653"/>
            <a:ext cx="7102793" cy="7258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Сочетание слухового и зрительного восприятия, использование обратной связи, игр и других методов.</a:t>
            </a:r>
            <a:endParaRPr lang="en-US" sz="1750" dirty="0"/>
          </a:p>
        </p:txBody>
      </p:sp>
      <p:pic>
        <p:nvPicPr>
          <p:cNvPr id="8194" name="Picture 2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0330" y="92075"/>
            <a:ext cx="6096000" cy="7936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9144000" y="0"/>
            <a:ext cx="5486400" cy="8229600"/>
          </a:xfrm>
          <a:prstGeom prst="rect">
            <a:avLst/>
          </a:prstGeom>
          <a:solidFill>
            <a:srgbClr val="E5E0DF"/>
          </a:solidFill>
          <a:ln/>
        </p:spPr>
      </p:sp>
      <p:sp>
        <p:nvSpPr>
          <p:cNvPr id="4" name="Text 1"/>
          <p:cNvSpPr/>
          <p:nvPr/>
        </p:nvSpPr>
        <p:spPr>
          <a:xfrm>
            <a:off x="613291" y="482322"/>
            <a:ext cx="7917418" cy="109489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4300"/>
              </a:lnSpc>
              <a:buNone/>
            </a:pPr>
            <a:r>
              <a:rPr lang="en-US" sz="3400" b="1" dirty="0" err="1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Контроль</a:t>
            </a:r>
            <a:r>
              <a:rPr lang="en-US" sz="340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34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у</a:t>
            </a:r>
            <a:r>
              <a:rPr lang="en-US" sz="34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стных</a:t>
            </a:r>
            <a:r>
              <a:rPr lang="en-US" sz="34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34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в</a:t>
            </a:r>
            <a:r>
              <a:rPr lang="en-US" sz="34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ычислительных</a:t>
            </a:r>
            <a:r>
              <a:rPr lang="en-US" sz="34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 </a:t>
            </a:r>
            <a:r>
              <a:rPr lang="ru-RU" sz="3400" b="1" dirty="0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н</a:t>
            </a:r>
            <a:r>
              <a:rPr lang="en-US" sz="3400" b="1" dirty="0" err="1" smtClean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авыков</a:t>
            </a:r>
            <a:endParaRPr lang="en-US" sz="3400" dirty="0"/>
          </a:p>
        </p:txBody>
      </p:sp>
      <p:sp>
        <p:nvSpPr>
          <p:cNvPr id="5" name="Text 2"/>
          <p:cNvSpPr/>
          <p:nvPr/>
        </p:nvSpPr>
        <p:spPr>
          <a:xfrm>
            <a:off x="613291" y="1839992"/>
            <a:ext cx="7917418" cy="5607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200"/>
              </a:lnSpc>
              <a:buNone/>
            </a:pPr>
            <a:r>
              <a:rPr lang="en-US" sz="13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Контроль позволяет учителю своевременно выявить недостатки, установить их причины и подготовить материалы для устранения ошибок.</a:t>
            </a:r>
            <a:endParaRPr lang="en-US" sz="1350" dirty="0"/>
          </a:p>
        </p:txBody>
      </p:sp>
      <p:pic>
        <p:nvPicPr>
          <p:cNvPr id="6" name="Image 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291" y="2597825"/>
            <a:ext cx="438031" cy="438031"/>
          </a:xfrm>
          <a:prstGeom prst="rect">
            <a:avLst/>
          </a:prstGeom>
        </p:spPr>
      </p:pic>
      <p:sp>
        <p:nvSpPr>
          <p:cNvPr id="7" name="Text 3"/>
          <p:cNvSpPr/>
          <p:nvPr/>
        </p:nvSpPr>
        <p:spPr>
          <a:xfrm>
            <a:off x="613291" y="3210997"/>
            <a:ext cx="2190393" cy="2738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7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Мотивация</a:t>
            </a:r>
            <a:endParaRPr lang="en-US" sz="1700" dirty="0"/>
          </a:p>
        </p:txBody>
      </p:sp>
      <p:sp>
        <p:nvSpPr>
          <p:cNvPr id="8" name="Text 4"/>
          <p:cNvSpPr/>
          <p:nvPr/>
        </p:nvSpPr>
        <p:spPr>
          <a:xfrm>
            <a:off x="613291" y="3589973"/>
            <a:ext cx="7917418" cy="56078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3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Правильно подобранная методика контроля мотивирует учеников на изучение нового материала.</a:t>
            </a:r>
            <a:endParaRPr lang="en-US" sz="1350" dirty="0"/>
          </a:p>
        </p:txBody>
      </p:sp>
      <p:pic>
        <p:nvPicPr>
          <p:cNvPr id="9" name="Image 2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291" y="4676418"/>
            <a:ext cx="438031" cy="438031"/>
          </a:xfrm>
          <a:prstGeom prst="rect">
            <a:avLst/>
          </a:prstGeom>
        </p:spPr>
      </p:pic>
      <p:sp>
        <p:nvSpPr>
          <p:cNvPr id="10" name="Text 5"/>
          <p:cNvSpPr/>
          <p:nvPr/>
        </p:nvSpPr>
        <p:spPr>
          <a:xfrm>
            <a:off x="613291" y="5289590"/>
            <a:ext cx="2190393" cy="2738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7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Самооценка</a:t>
            </a:r>
            <a:endParaRPr lang="en-US" sz="1700" dirty="0"/>
          </a:p>
        </p:txBody>
      </p:sp>
      <p:sp>
        <p:nvSpPr>
          <p:cNvPr id="11" name="Text 6"/>
          <p:cNvSpPr/>
          <p:nvPr/>
        </p:nvSpPr>
        <p:spPr>
          <a:xfrm>
            <a:off x="613291" y="5668566"/>
            <a:ext cx="7917418" cy="2803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3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Контроль помогает ученику разобраться в своих знаниях и способностях.</a:t>
            </a:r>
            <a:endParaRPr lang="en-US" sz="1350" dirty="0"/>
          </a:p>
        </p:txBody>
      </p:sp>
      <p:pic>
        <p:nvPicPr>
          <p:cNvPr id="12" name="Image 3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291" y="6474619"/>
            <a:ext cx="438031" cy="438031"/>
          </a:xfrm>
          <a:prstGeom prst="rect">
            <a:avLst/>
          </a:prstGeom>
        </p:spPr>
      </p:pic>
      <p:sp>
        <p:nvSpPr>
          <p:cNvPr id="13" name="Text 7"/>
          <p:cNvSpPr/>
          <p:nvPr/>
        </p:nvSpPr>
        <p:spPr>
          <a:xfrm>
            <a:off x="613291" y="7087791"/>
            <a:ext cx="2190393" cy="27384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50"/>
              </a:lnSpc>
              <a:buNone/>
            </a:pPr>
            <a:r>
              <a:rPr lang="en-US" sz="17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Ответственность</a:t>
            </a:r>
            <a:endParaRPr lang="en-US" sz="1700" dirty="0"/>
          </a:p>
        </p:txBody>
      </p:sp>
      <p:sp>
        <p:nvSpPr>
          <p:cNvPr id="14" name="Text 8"/>
          <p:cNvSpPr/>
          <p:nvPr/>
        </p:nvSpPr>
        <p:spPr>
          <a:xfrm>
            <a:off x="613291" y="7466767"/>
            <a:ext cx="7917418" cy="28039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00"/>
              </a:lnSpc>
              <a:buNone/>
            </a:pPr>
            <a:r>
              <a:rPr lang="en-US" sz="13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Регулярный контроль повышает ответственность за выполняемую работу.</a:t>
            </a:r>
            <a:endParaRPr lang="en-US" sz="1350" dirty="0"/>
          </a:p>
        </p:txBody>
      </p:sp>
      <p:pic>
        <p:nvPicPr>
          <p:cNvPr id="6146" name="Picture 2" descr="Picture background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87538" y="160972"/>
            <a:ext cx="5842861" cy="788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93790" y="1160740"/>
            <a:ext cx="11407378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Анализ Эффективности Устного Счета</a:t>
            </a:r>
            <a:endParaRPr lang="en-US" sz="4450" dirty="0"/>
          </a:p>
        </p:txBody>
      </p:sp>
      <p:sp>
        <p:nvSpPr>
          <p:cNvPr id="3" name="Text 1"/>
          <p:cNvSpPr/>
          <p:nvPr/>
        </p:nvSpPr>
        <p:spPr>
          <a:xfrm>
            <a:off x="793790" y="2323148"/>
            <a:ext cx="130428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Анализ позволяет судить об усвоении материала, оценивать активность класса, правильность ответов, успехи отдельных учеников, а также учитывать индивидуальные особенности каждого ребёнка при подборе заданий для устного счёта.</a:t>
            </a:r>
            <a:endParaRPr lang="en-US" sz="1750" dirty="0"/>
          </a:p>
        </p:txBody>
      </p:sp>
      <p:pic>
        <p:nvPicPr>
          <p:cNvPr id="4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7430" y="3667006"/>
            <a:ext cx="1614011" cy="807958"/>
          </a:xfrm>
          <a:prstGeom prst="rect">
            <a:avLst/>
          </a:prstGeom>
        </p:spPr>
      </p:pic>
      <p:sp>
        <p:nvSpPr>
          <p:cNvPr id="5" name="Text 2"/>
          <p:cNvSpPr/>
          <p:nvPr/>
        </p:nvSpPr>
        <p:spPr>
          <a:xfrm>
            <a:off x="3983712" y="3931325"/>
            <a:ext cx="141446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1</a:t>
            </a:r>
            <a:endParaRPr lang="en-US" sz="2200" dirty="0"/>
          </a:p>
        </p:txBody>
      </p:sp>
      <p:sp>
        <p:nvSpPr>
          <p:cNvPr id="6" name="Text 3"/>
          <p:cNvSpPr/>
          <p:nvPr/>
        </p:nvSpPr>
        <p:spPr>
          <a:xfrm>
            <a:off x="5088255" y="3893820"/>
            <a:ext cx="1413867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Усвоение</a:t>
            </a:r>
            <a:endParaRPr lang="en-US" sz="2200" dirty="0"/>
          </a:p>
        </p:txBody>
      </p:sp>
      <p:sp>
        <p:nvSpPr>
          <p:cNvPr id="7" name="Shape 4"/>
          <p:cNvSpPr/>
          <p:nvPr/>
        </p:nvSpPr>
        <p:spPr>
          <a:xfrm>
            <a:off x="4918115" y="4488061"/>
            <a:ext cx="8861822" cy="15240"/>
          </a:xfrm>
          <a:prstGeom prst="roundRect">
            <a:avLst>
              <a:gd name="adj" fmla="val 1339536"/>
            </a:avLst>
          </a:prstGeom>
          <a:solidFill>
            <a:srgbClr val="CED9CE"/>
          </a:solidFill>
          <a:ln/>
        </p:spPr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0424" y="4531638"/>
            <a:ext cx="3228022" cy="807958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3961805" y="4708803"/>
            <a:ext cx="185261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2</a:t>
            </a:r>
            <a:endParaRPr lang="en-US" sz="2200" dirty="0"/>
          </a:p>
        </p:txBody>
      </p:sp>
      <p:sp>
        <p:nvSpPr>
          <p:cNvPr id="10" name="Text 6"/>
          <p:cNvSpPr/>
          <p:nvPr/>
        </p:nvSpPr>
        <p:spPr>
          <a:xfrm>
            <a:off x="5895261" y="4758452"/>
            <a:ext cx="174950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Активность</a:t>
            </a:r>
            <a:endParaRPr lang="en-US" sz="2200" dirty="0"/>
          </a:p>
        </p:txBody>
      </p:sp>
      <p:sp>
        <p:nvSpPr>
          <p:cNvPr id="11" name="Shape 7"/>
          <p:cNvSpPr/>
          <p:nvPr/>
        </p:nvSpPr>
        <p:spPr>
          <a:xfrm>
            <a:off x="5725120" y="5352693"/>
            <a:ext cx="8054816" cy="15240"/>
          </a:xfrm>
          <a:prstGeom prst="roundRect">
            <a:avLst>
              <a:gd name="adj" fmla="val 1339536"/>
            </a:avLst>
          </a:prstGeom>
          <a:solidFill>
            <a:srgbClr val="CED9CE"/>
          </a:solidFill>
          <a:ln/>
        </p:spPr>
      </p:sp>
      <p:pic>
        <p:nvPicPr>
          <p:cNvPr id="12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3418" y="5396270"/>
            <a:ext cx="4842034" cy="807958"/>
          </a:xfrm>
          <a:prstGeom prst="rect">
            <a:avLst/>
          </a:prstGeom>
        </p:spPr>
      </p:pic>
      <p:sp>
        <p:nvSpPr>
          <p:cNvPr id="13" name="Text 8"/>
          <p:cNvSpPr/>
          <p:nvPr/>
        </p:nvSpPr>
        <p:spPr>
          <a:xfrm>
            <a:off x="3968829" y="5573435"/>
            <a:ext cx="171212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3</a:t>
            </a:r>
            <a:endParaRPr lang="en-US" sz="2200" dirty="0"/>
          </a:p>
        </p:txBody>
      </p:sp>
      <p:sp>
        <p:nvSpPr>
          <p:cNvPr id="14" name="Text 9"/>
          <p:cNvSpPr/>
          <p:nvPr/>
        </p:nvSpPr>
        <p:spPr>
          <a:xfrm>
            <a:off x="6702266" y="5623084"/>
            <a:ext cx="105370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Успехи</a:t>
            </a:r>
            <a:endParaRPr lang="en-US" sz="2200" dirty="0"/>
          </a:p>
        </p:txBody>
      </p:sp>
      <p:sp>
        <p:nvSpPr>
          <p:cNvPr id="15" name="Shape 10"/>
          <p:cNvSpPr/>
          <p:nvPr/>
        </p:nvSpPr>
        <p:spPr>
          <a:xfrm>
            <a:off x="6532126" y="6217325"/>
            <a:ext cx="7247811" cy="15240"/>
          </a:xfrm>
          <a:prstGeom prst="roundRect">
            <a:avLst>
              <a:gd name="adj" fmla="val 1339536"/>
            </a:avLst>
          </a:prstGeom>
          <a:solidFill>
            <a:srgbClr val="CED9CE"/>
          </a:solidFill>
          <a:ln/>
        </p:spPr>
      </p:sp>
      <p:pic>
        <p:nvPicPr>
          <p:cNvPr id="16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294" y="6260902"/>
            <a:ext cx="6456164" cy="807958"/>
          </a:xfrm>
          <a:prstGeom prst="rect">
            <a:avLst/>
          </a:prstGeom>
        </p:spPr>
      </p:pic>
      <p:sp>
        <p:nvSpPr>
          <p:cNvPr id="17" name="Text 11"/>
          <p:cNvSpPr/>
          <p:nvPr/>
        </p:nvSpPr>
        <p:spPr>
          <a:xfrm>
            <a:off x="3957995" y="6438067"/>
            <a:ext cx="192643" cy="453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4</a:t>
            </a:r>
            <a:endParaRPr lang="en-US" sz="2200" dirty="0"/>
          </a:p>
        </p:txBody>
      </p:sp>
      <p:sp>
        <p:nvSpPr>
          <p:cNvPr id="18" name="Text 12"/>
          <p:cNvSpPr/>
          <p:nvPr/>
        </p:nvSpPr>
        <p:spPr>
          <a:xfrm>
            <a:off x="7509272" y="6487716"/>
            <a:ext cx="4674989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b="1" dirty="0">
                <a:solidFill>
                  <a:srgbClr val="405449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Индивидуальные Особенности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835235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3790" y="4463534"/>
            <a:ext cx="6111954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>
              <a:lnSpc>
                <a:spcPts val="5550"/>
              </a:lnSpc>
              <a:buNone/>
            </a:pPr>
            <a:r>
              <a:rPr lang="en-US" sz="4450" b="1" dirty="0">
                <a:solidFill>
                  <a:srgbClr val="3B4540"/>
                </a:solidFill>
                <a:latin typeface="Fraunces Extra Bold" pitchFamily="34" charset="0"/>
                <a:ea typeface="Fraunces Extra Bold" pitchFamily="34" charset="-122"/>
                <a:cs typeface="Fraunces Extra Bold" pitchFamily="34" charset="-120"/>
              </a:rPr>
              <a:t>Ключевые Моменты</a:t>
            </a:r>
            <a:endParaRPr lang="en-US" sz="4450" dirty="0"/>
          </a:p>
        </p:txBody>
      </p:sp>
      <p:sp>
        <p:nvSpPr>
          <p:cNvPr id="4" name="Text 1"/>
          <p:cNvSpPr/>
          <p:nvPr/>
        </p:nvSpPr>
        <p:spPr>
          <a:xfrm>
            <a:off x="793790" y="5512475"/>
            <a:ext cx="13042821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dirty="0">
                <a:solidFill>
                  <a:srgbClr val="405449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Постоянная практика устного счета, использование разнообразных форм восприятия, систематический контроль и анализ позволяют развивать вычислительные навыки учащихся, повышать их интерес к математике и создавать прочную основу для успешного обучения.</a:t>
            </a:r>
            <a:endParaRPr lang="en-US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504</Words>
  <Application>Microsoft Office PowerPoint</Application>
  <PresentationFormat>Произвольный</PresentationFormat>
  <Paragraphs>73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Fraunces Extra Bold</vt:lpstr>
      <vt:lpstr>Nobile</vt:lpstr>
      <vt:lpstr>Nobile Medium</vt:lpstr>
      <vt:lpstr>Calibri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PptxGenJS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Ирина</cp:lastModifiedBy>
  <cp:revision>10</cp:revision>
  <dcterms:created xsi:type="dcterms:W3CDTF">2024-11-24T06:57:21Z</dcterms:created>
  <dcterms:modified xsi:type="dcterms:W3CDTF">2024-11-24T07:09:06Z</dcterms:modified>
</cp:coreProperties>
</file>