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6"/>
  </p:notesMasterIdLst>
  <p:sldIdLst>
    <p:sldId id="274" r:id="rId2"/>
    <p:sldId id="261" r:id="rId3"/>
    <p:sldId id="278" r:id="rId4"/>
    <p:sldId id="275" r:id="rId5"/>
    <p:sldId id="265" r:id="rId6"/>
    <p:sldId id="258" r:id="rId7"/>
    <p:sldId id="279" r:id="rId8"/>
    <p:sldId id="266" r:id="rId9"/>
    <p:sldId id="263" r:id="rId10"/>
    <p:sldId id="276" r:id="rId11"/>
    <p:sldId id="259" r:id="rId12"/>
    <p:sldId id="260" r:id="rId13"/>
    <p:sldId id="262" r:id="rId14"/>
    <p:sldId id="268" r:id="rId15"/>
    <p:sldId id="264" r:id="rId16"/>
    <p:sldId id="267" r:id="rId17"/>
    <p:sldId id="273" r:id="rId18"/>
    <p:sldId id="270" r:id="rId19"/>
    <p:sldId id="271" r:id="rId20"/>
    <p:sldId id="272" r:id="rId21"/>
    <p:sldId id="277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469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16D3AC-265B-4187-A0FF-2C5CFAB43D18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B66CD6-F601-400C-9981-987F00F8D0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CustomShape 1"/>
          <p:cNvSpPr/>
          <p:nvPr/>
        </p:nvSpPr>
        <p:spPr>
          <a:xfrm>
            <a:off x="3884081" y="8685104"/>
            <a:ext cx="2971928" cy="458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8903" tIns="39452" rIns="78903" bIns="39452" anchor="b"/>
          <a:lstStyle/>
          <a:p>
            <a:pPr algn="r">
              <a:lnSpc>
                <a:spcPct val="100000"/>
              </a:lnSpc>
            </a:pPr>
            <a:fld id="{96584AEA-77E4-45A2-9103-37DAD9F1C723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5</a:t>
            </a:fld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2" name="PlaceHolder 2"/>
          <p:cNvSpPr>
            <a:spLocks noGrp="1"/>
          </p:cNvSpPr>
          <p:nvPr>
            <p:ph type="body"/>
          </p:nvPr>
        </p:nvSpPr>
        <p:spPr>
          <a:xfrm>
            <a:off x="653824" y="4002494"/>
            <a:ext cx="5546728" cy="4306068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" name="CustomShape 1"/>
          <p:cNvSpPr/>
          <p:nvPr/>
        </p:nvSpPr>
        <p:spPr>
          <a:xfrm>
            <a:off x="3884081" y="8685104"/>
            <a:ext cx="2971928" cy="458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8903" tIns="39452" rIns="78903" bIns="39452" anchor="b"/>
          <a:lstStyle/>
          <a:p>
            <a:pPr algn="r">
              <a:lnSpc>
                <a:spcPct val="100000"/>
              </a:lnSpc>
            </a:pPr>
            <a:fld id="{9CC8A88F-B108-40BC-8BA1-565BC67E4AD8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9</a:t>
            </a:fld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8" name="CustomShape 2"/>
          <p:cNvSpPr/>
          <p:nvPr/>
        </p:nvSpPr>
        <p:spPr>
          <a:xfrm>
            <a:off x="653824" y="4002494"/>
            <a:ext cx="5545421" cy="430452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5" name="CustomShape 1"/>
          <p:cNvSpPr/>
          <p:nvPr/>
        </p:nvSpPr>
        <p:spPr>
          <a:xfrm>
            <a:off x="3884081" y="8685104"/>
            <a:ext cx="2971928" cy="458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8903" tIns="39452" rIns="78903" bIns="39452" anchor="b"/>
          <a:lstStyle/>
          <a:p>
            <a:pPr algn="r">
              <a:lnSpc>
                <a:spcPct val="100000"/>
              </a:lnSpc>
            </a:pPr>
            <a:fld id="{9D70B75F-49AC-4570-84B3-9C7610577A3D}" type="slidenum">
              <a:rPr lang="ru-RU" sz="12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13</a:t>
            </a:fld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6" name="PlaceHolder 2"/>
          <p:cNvSpPr>
            <a:spLocks noGrp="1"/>
          </p:cNvSpPr>
          <p:nvPr>
            <p:ph type="body"/>
          </p:nvPr>
        </p:nvSpPr>
        <p:spPr>
          <a:xfrm>
            <a:off x="685503" y="4343322"/>
            <a:ext cx="5486309" cy="4114564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ru-RU" sz="18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CustomShape 1"/>
          <p:cNvSpPr/>
          <p:nvPr/>
        </p:nvSpPr>
        <p:spPr>
          <a:xfrm>
            <a:off x="3884081" y="8685104"/>
            <a:ext cx="2971928" cy="45813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78903" tIns="39452" rIns="78903" bIns="39452" anchor="b"/>
          <a:lstStyle/>
          <a:p>
            <a:pPr algn="r">
              <a:lnSpc>
                <a:spcPct val="100000"/>
              </a:lnSpc>
            </a:pPr>
            <a:fld id="{C8DF26F4-D7C3-4303-BF34-766504C76CDA}" type="slidenum">
              <a:rPr lang="ru-RU" sz="1100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>
                <a:lnSpc>
                  <a:spcPct val="100000"/>
                </a:lnSpc>
              </a:pPr>
              <a:t>15</a:t>
            </a:fld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0" name="CustomShape 2"/>
          <p:cNvSpPr/>
          <p:nvPr/>
        </p:nvSpPr>
        <p:spPr>
          <a:xfrm>
            <a:off x="653824" y="4002494"/>
            <a:ext cx="5545421" cy="430452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B3AB0-3AB6-4DD1-8EAE-B4E8767733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../Documents%20and%20Settings/&#1042;&#1072;&#1083;&#1077;&#1088;&#1080;&#1103;/&#1052;&#1086;&#1080;%20&#1076;&#1086;&#1082;&#1091;&#1084;&#1077;&#1085;&#1090;&#1099;/&#1101;&#1083;&#1077;&#1082;&#1090;&#1088;&#1087;&#1086;&#1089;&#1086;&#1073;&#1080;&#1077;/2.&#1089;&#1083;&#1086;&#1078;&#1077;&#1085;&#1080;&#1077;%20%20&#1080;%20&#1074;&#1099;&#1095;&#1080;&#1090;&#1072;&#1085;&#1080;&#1077;%20&#1085;&#1072;&#1090;&#1091;&#1088;&#1072;&#1083;&#1100;&#1085;&#1099;&#1093;%20&#1095;&#1080;&#1089;&#1077;&#1083;%20.doc" TargetMode="Externa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../Documents%20and%20Settings/&#1042;&#1072;&#1083;&#1077;&#1088;&#1080;&#1103;/&#1052;&#1086;&#1080;%20&#1076;&#1086;&#1082;&#1091;&#1084;&#1077;&#1085;&#1090;&#1099;/&#1101;&#1083;&#1077;&#1082;&#1090;&#1088;&#1087;&#1086;&#1089;&#1086;&#1073;&#1080;&#1077;/4.%20&#1059;&#1084;&#1085;&#1086;&#1078;&#1077;&#1085;&#1080;&#1077;%20&#1085;&#1072;&#1090;&#1091;&#1088;&#1072;&#1083;&#1100;&#1085;&#1099;&#1093;%20&#1095;&#1080;&#1089;&#1077;&#1083;.doc" TargetMode="Externa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право 6">
            <a:hlinkClick r:id="rId2" action="ppaction://hlinksldjump"/>
          </p:cNvPr>
          <p:cNvSpPr/>
          <p:nvPr/>
        </p:nvSpPr>
        <p:spPr>
          <a:xfrm>
            <a:off x="8319053" y="6076026"/>
            <a:ext cx="626165" cy="6030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Вычисли:</a:t>
            </a:r>
            <a:endParaRPr lang="ru-RU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i="1" dirty="0" smtClean="0"/>
              <a:t>520</a:t>
            </a:r>
          </a:p>
          <a:p>
            <a:pPr marL="0" indent="0">
              <a:buNone/>
            </a:pPr>
            <a:r>
              <a:rPr lang="ru-RU" sz="4000" b="1" i="1" dirty="0" smtClean="0"/>
              <a:t>- 310</a:t>
            </a:r>
          </a:p>
          <a:p>
            <a:pPr marL="0" indent="0">
              <a:buNone/>
            </a:pPr>
            <a:r>
              <a:rPr lang="ru-RU" sz="4000" b="1" i="1" dirty="0" smtClean="0"/>
              <a:t>: 30</a:t>
            </a:r>
          </a:p>
          <a:p>
            <a:pPr marL="0" indent="0">
              <a:buNone/>
            </a:pPr>
            <a:r>
              <a:rPr lang="ru-RU" sz="4000" b="1" i="1" dirty="0" smtClean="0"/>
              <a:t>· 50</a:t>
            </a:r>
          </a:p>
          <a:p>
            <a:pPr marL="0" indent="0">
              <a:buNone/>
            </a:pPr>
            <a:r>
              <a:rPr lang="ru-RU" sz="4000" b="1" i="1" dirty="0" smtClean="0"/>
              <a:t>- 200</a:t>
            </a:r>
          </a:p>
          <a:p>
            <a:pPr marL="0" indent="0">
              <a:buNone/>
            </a:pPr>
            <a:r>
              <a:rPr lang="ru-RU" sz="4000" b="1" i="1" dirty="0" smtClean="0"/>
              <a:t>________</a:t>
            </a:r>
            <a:endParaRPr lang="ru-RU" sz="4000" b="1" i="1" dirty="0" smtClean="0"/>
          </a:p>
          <a:p>
            <a:pPr marL="0" indent="0">
              <a:buNone/>
            </a:pPr>
            <a:r>
              <a:rPr lang="ru-RU" sz="4000" b="1" i="1" dirty="0"/>
              <a:t>?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i="1" dirty="0" smtClean="0"/>
              <a:t>280</a:t>
            </a:r>
          </a:p>
          <a:p>
            <a:pPr>
              <a:buNone/>
            </a:pPr>
            <a:r>
              <a:rPr lang="ru-RU" sz="4000" b="1" i="1" dirty="0" smtClean="0"/>
              <a:t>+ 70</a:t>
            </a:r>
          </a:p>
          <a:p>
            <a:pPr>
              <a:buNone/>
            </a:pPr>
            <a:r>
              <a:rPr lang="ru-RU" sz="4000" b="1" i="1" dirty="0" smtClean="0"/>
              <a:t>: 50</a:t>
            </a:r>
          </a:p>
          <a:p>
            <a:pPr>
              <a:buNone/>
            </a:pPr>
            <a:r>
              <a:rPr lang="ru-RU" sz="4000" b="1" i="1" dirty="0" smtClean="0"/>
              <a:t>· 90</a:t>
            </a:r>
          </a:p>
          <a:p>
            <a:pPr>
              <a:buNone/>
            </a:pPr>
            <a:r>
              <a:rPr lang="ru-RU" sz="4000" b="1" i="1" dirty="0" smtClean="0"/>
              <a:t>- 280</a:t>
            </a:r>
          </a:p>
          <a:p>
            <a:pPr>
              <a:buNone/>
            </a:pPr>
            <a:r>
              <a:rPr lang="ru-RU" sz="4000" b="1" i="1" dirty="0" smtClean="0"/>
              <a:t>_______</a:t>
            </a:r>
          </a:p>
          <a:p>
            <a:pPr>
              <a:buNone/>
            </a:pPr>
            <a:r>
              <a:rPr lang="ru-RU" sz="4000" b="1" i="1" dirty="0" smtClean="0"/>
              <a:t>?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1340768"/>
            <a:ext cx="3456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4106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404664"/>
            <a:ext cx="8496945" cy="59990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348880"/>
            <a:ext cx="10801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7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2348880"/>
            <a:ext cx="10801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7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11960" y="2303161"/>
            <a:ext cx="1008112" cy="10538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64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24128" y="2348880"/>
            <a:ext cx="100811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8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64288" y="2348880"/>
            <a:ext cx="98640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72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3933056"/>
            <a:ext cx="1080120" cy="10584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10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1760" y="3933056"/>
            <a:ext cx="115212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5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95936" y="3933056"/>
            <a:ext cx="108012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2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52120" y="3933056"/>
            <a:ext cx="98640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6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64288" y="3933056"/>
            <a:ext cx="100811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9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3491880" y="2636912"/>
            <a:ext cx="79208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X</a:t>
            </a:r>
            <a:endParaRPr lang="ru-RU" sz="2000" b="1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1691680" y="2564904"/>
            <a:ext cx="86409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:</a:t>
            </a:r>
            <a:endParaRPr lang="ru-RU" sz="2400" b="1" dirty="0"/>
          </a:p>
        </p:txBody>
      </p:sp>
      <p:sp>
        <p:nvSpPr>
          <p:cNvPr id="19" name="Стрелка вправо 18"/>
          <p:cNvSpPr/>
          <p:nvPr/>
        </p:nvSpPr>
        <p:spPr>
          <a:xfrm>
            <a:off x="5076056" y="2564904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:</a:t>
            </a:r>
            <a:endParaRPr lang="ru-RU" sz="2400" b="1" dirty="0"/>
          </a:p>
        </p:txBody>
      </p:sp>
      <p:sp>
        <p:nvSpPr>
          <p:cNvPr id="20" name="Стрелка вправо 19"/>
          <p:cNvSpPr/>
          <p:nvPr/>
        </p:nvSpPr>
        <p:spPr>
          <a:xfrm>
            <a:off x="6588224" y="2564904"/>
            <a:ext cx="648072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+</a:t>
            </a:r>
            <a:endParaRPr lang="ru-RU" sz="2800" b="1" dirty="0"/>
          </a:p>
        </p:txBody>
      </p:sp>
      <p:sp>
        <p:nvSpPr>
          <p:cNvPr id="21" name="Стрелка вправо 20"/>
          <p:cNvSpPr/>
          <p:nvPr/>
        </p:nvSpPr>
        <p:spPr>
          <a:xfrm>
            <a:off x="8100392" y="2564904"/>
            <a:ext cx="720080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:</a:t>
            </a:r>
            <a:endParaRPr lang="ru-RU" sz="2800" b="1" dirty="0"/>
          </a:p>
        </p:txBody>
      </p:sp>
      <p:sp>
        <p:nvSpPr>
          <p:cNvPr id="22" name="Стрелка вправо 21"/>
          <p:cNvSpPr/>
          <p:nvPr/>
        </p:nvSpPr>
        <p:spPr>
          <a:xfrm>
            <a:off x="1763688" y="4149080"/>
            <a:ext cx="792088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X</a:t>
            </a:r>
            <a:endParaRPr lang="ru-RU" sz="2000" b="1" dirty="0"/>
          </a:p>
        </p:txBody>
      </p:sp>
      <p:sp>
        <p:nvSpPr>
          <p:cNvPr id="23" name="Стрелка вправо 22"/>
          <p:cNvSpPr/>
          <p:nvPr/>
        </p:nvSpPr>
        <p:spPr>
          <a:xfrm>
            <a:off x="3419872" y="4149080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+</a:t>
            </a:r>
            <a:endParaRPr lang="ru-RU" sz="2800" b="1" dirty="0"/>
          </a:p>
        </p:txBody>
      </p:sp>
      <p:sp>
        <p:nvSpPr>
          <p:cNvPr id="24" name="Стрелка вправо 23"/>
          <p:cNvSpPr/>
          <p:nvPr/>
        </p:nvSpPr>
        <p:spPr>
          <a:xfrm>
            <a:off x="5004048" y="4149080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:</a:t>
            </a:r>
            <a:endParaRPr lang="ru-RU" sz="2400" b="1" dirty="0"/>
          </a:p>
        </p:txBody>
      </p:sp>
      <p:sp>
        <p:nvSpPr>
          <p:cNvPr id="25" name="Стрелка вправо 24"/>
          <p:cNvSpPr/>
          <p:nvPr/>
        </p:nvSpPr>
        <p:spPr>
          <a:xfrm>
            <a:off x="6588224" y="4149080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X</a:t>
            </a:r>
            <a:endParaRPr lang="ru-RU" sz="2000" b="1" dirty="0"/>
          </a:p>
        </p:txBody>
      </p:sp>
      <p:sp>
        <p:nvSpPr>
          <p:cNvPr id="26" name="Стрелка вправо 25"/>
          <p:cNvSpPr/>
          <p:nvPr/>
        </p:nvSpPr>
        <p:spPr>
          <a:xfrm>
            <a:off x="8100392" y="4149080"/>
            <a:ext cx="720080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/>
              <a:t>+</a:t>
            </a:r>
            <a:endParaRPr lang="ru-RU" sz="2800" b="1" dirty="0"/>
          </a:p>
        </p:txBody>
      </p:sp>
      <p:sp>
        <p:nvSpPr>
          <p:cNvPr id="27" name="Стрелка вправо 26"/>
          <p:cNvSpPr/>
          <p:nvPr/>
        </p:nvSpPr>
        <p:spPr>
          <a:xfrm>
            <a:off x="3779912" y="5373216"/>
            <a:ext cx="1008112" cy="7200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=</a:t>
            </a:r>
            <a:endParaRPr lang="ru-RU" sz="3200" b="1" dirty="0"/>
          </a:p>
        </p:txBody>
      </p:sp>
      <p:sp>
        <p:nvSpPr>
          <p:cNvPr id="28" name="Овал 27"/>
          <p:cNvSpPr/>
          <p:nvPr/>
        </p:nvSpPr>
        <p:spPr>
          <a:xfrm>
            <a:off x="4788024" y="5157192"/>
            <a:ext cx="1728192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 smtClean="0">
                <a:latin typeface="Monotype Corsiva" pitchFamily="66" charset="0"/>
              </a:rPr>
              <a:t>?</a:t>
            </a:r>
            <a:endParaRPr lang="ru-RU" sz="7200" b="1" dirty="0">
              <a:latin typeface="Monotype Corsiva" pitchFamily="66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627784" y="5229200"/>
            <a:ext cx="115212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atin typeface="Monotype Corsiva" pitchFamily="66" charset="0"/>
              </a:rPr>
              <a:t>7</a:t>
            </a:r>
            <a:endParaRPr lang="ru-RU" sz="4400" b="1" dirty="0">
              <a:latin typeface="Monotype Corsiva" pitchFamily="66" charset="0"/>
            </a:endParaRPr>
          </a:p>
        </p:txBody>
      </p:sp>
      <p:sp>
        <p:nvSpPr>
          <p:cNvPr id="30" name="Стрелка вправо 29"/>
          <p:cNvSpPr/>
          <p:nvPr/>
        </p:nvSpPr>
        <p:spPr>
          <a:xfrm>
            <a:off x="1835696" y="5445224"/>
            <a:ext cx="834392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+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3058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Monotype Corsiva" pitchFamily="66" charset="0"/>
              </a:rPr>
              <a:t>Считаем устно: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276872"/>
            <a:ext cx="374441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6 т = …кг</a:t>
            </a:r>
          </a:p>
          <a:p>
            <a:r>
              <a:rPr lang="ru-RU" sz="3600" dirty="0" smtClean="0">
                <a:latin typeface="Monotype Corsiva" pitchFamily="66" charset="0"/>
              </a:rPr>
              <a:t>3 т 200 кг = …</a:t>
            </a:r>
            <a:r>
              <a:rPr lang="ru-RU" sz="3600" dirty="0" err="1" smtClean="0">
                <a:latin typeface="Monotype Corsiva" pitchFamily="66" charset="0"/>
              </a:rPr>
              <a:t>кг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8 т 10 кг = …</a:t>
            </a:r>
            <a:r>
              <a:rPr lang="ru-RU" sz="3600" dirty="0" err="1" smtClean="0">
                <a:latin typeface="Monotype Corsiva" pitchFamily="66" charset="0"/>
              </a:rPr>
              <a:t>кг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5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= …кг</a:t>
            </a:r>
          </a:p>
          <a:p>
            <a:r>
              <a:rPr lang="ru-RU" sz="3600" dirty="0" smtClean="0">
                <a:latin typeface="Monotype Corsiva" pitchFamily="66" charset="0"/>
              </a:rPr>
              <a:t>3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80 кг = …</a:t>
            </a:r>
            <a:r>
              <a:rPr lang="ru-RU" sz="3600" dirty="0" err="1" smtClean="0">
                <a:latin typeface="Monotype Corsiva" pitchFamily="66" charset="0"/>
              </a:rPr>
              <a:t>кг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2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5 кг = …</a:t>
            </a:r>
            <a:r>
              <a:rPr lang="ru-RU" sz="3600" dirty="0" err="1" smtClean="0">
                <a:latin typeface="Monotype Corsiva" pitchFamily="66" charset="0"/>
              </a:rPr>
              <a:t>кг</a:t>
            </a:r>
            <a:endParaRPr lang="ru-RU" sz="3600" dirty="0" smtClean="0">
              <a:latin typeface="Monotype Corsiva" pitchFamily="66" charset="0"/>
            </a:endParaRPr>
          </a:p>
          <a:p>
            <a:endParaRPr lang="ru-RU" sz="2800" dirty="0"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032" y="2348880"/>
            <a:ext cx="331236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3 т = …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7 т = …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12 т5ц = …кг</a:t>
            </a:r>
          </a:p>
          <a:p>
            <a:r>
              <a:rPr lang="ru-RU" sz="3600" dirty="0" smtClean="0">
                <a:latin typeface="Monotype Corsiva" pitchFamily="66" charset="0"/>
              </a:rPr>
              <a:t>12 т 5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= …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24 т 8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…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endParaRPr lang="ru-RU" sz="3600" dirty="0" smtClean="0">
              <a:latin typeface="Monotype Corsiva" pitchFamily="66" charset="0"/>
            </a:endParaRPr>
          </a:p>
          <a:p>
            <a:r>
              <a:rPr lang="ru-RU" sz="3600" dirty="0" smtClean="0">
                <a:latin typeface="Monotype Corsiva" pitchFamily="66" charset="0"/>
              </a:rPr>
              <a:t>378 т 4 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r>
              <a:rPr lang="ru-RU" sz="3600" dirty="0" smtClean="0">
                <a:latin typeface="Monotype Corsiva" pitchFamily="66" charset="0"/>
              </a:rPr>
              <a:t> = …</a:t>
            </a:r>
            <a:r>
              <a:rPr lang="ru-RU" sz="3600" dirty="0" err="1" smtClean="0">
                <a:latin typeface="Monotype Corsiva" pitchFamily="66" charset="0"/>
              </a:rPr>
              <a:t>ц</a:t>
            </a:r>
            <a:endParaRPr lang="ru-RU" sz="3600" dirty="0" smtClean="0">
              <a:latin typeface="Monotype Corsiva" pitchFamily="66" charset="0"/>
            </a:endParaRPr>
          </a:p>
          <a:p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489500" y="4441563"/>
            <a:ext cx="1697086" cy="1391907"/>
          </a:xfrm>
          <a:prstGeom prst="trapezoid">
            <a:avLst>
              <a:gd name="adj" fmla="val 25000"/>
            </a:avLst>
          </a:prstGeom>
          <a:solidFill>
            <a:srgbClr val="00B050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2"/>
          <p:cNvSpPr/>
          <p:nvPr/>
        </p:nvSpPr>
        <p:spPr>
          <a:xfrm>
            <a:off x="6690380" y="4000672"/>
            <a:ext cx="1564507" cy="1991192"/>
          </a:xfrm>
          <a:prstGeom prst="diamond">
            <a:avLst/>
          </a:prstGeom>
          <a:solidFill>
            <a:srgbClr val="FF0000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6" name="CustomShape 3"/>
          <p:cNvSpPr/>
          <p:nvPr/>
        </p:nvSpPr>
        <p:spPr>
          <a:xfrm>
            <a:off x="3343557" y="3967687"/>
            <a:ext cx="1828034" cy="1861537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7" name="CustomShape 4"/>
          <p:cNvSpPr/>
          <p:nvPr/>
        </p:nvSpPr>
        <p:spPr>
          <a:xfrm>
            <a:off x="3886612" y="928809"/>
            <a:ext cx="1171666" cy="1171789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360">
            <a:solidFill>
              <a:schemeClr val="tx1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8" name="CustomShape 5"/>
          <p:cNvSpPr/>
          <p:nvPr/>
        </p:nvSpPr>
        <p:spPr>
          <a:xfrm>
            <a:off x="6757977" y="941873"/>
            <a:ext cx="1436499" cy="1109737"/>
          </a:xfrm>
          <a:prstGeom prst="rect">
            <a:avLst/>
          </a:prstGeom>
          <a:solidFill>
            <a:srgbClr val="00B0F0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9" name="CustomShape 6"/>
          <p:cNvSpPr/>
          <p:nvPr/>
        </p:nvSpPr>
        <p:spPr>
          <a:xfrm>
            <a:off x="6661318" y="656763"/>
            <a:ext cx="1697086" cy="1697265"/>
          </a:xfrm>
          <a:custGeom>
            <a:avLst/>
            <a:gdLst/>
            <a:ahLst/>
            <a:cxnLst/>
            <a:rect l="l" t="t" r="r" b="b"/>
            <a:pathLst>
              <a:path w="1871663" h="1871663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00CCCC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7"/>
          <p:cNvSpPr/>
          <p:nvPr/>
        </p:nvSpPr>
        <p:spPr>
          <a:xfrm>
            <a:off x="783396" y="979430"/>
            <a:ext cx="1436499" cy="1109737"/>
          </a:xfrm>
          <a:prstGeom prst="rect">
            <a:avLst/>
          </a:prstGeom>
          <a:solidFill>
            <a:srgbClr val="FFFF00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8"/>
          <p:cNvSpPr/>
          <p:nvPr/>
        </p:nvSpPr>
        <p:spPr>
          <a:xfrm>
            <a:off x="979327" y="1179627"/>
            <a:ext cx="978674" cy="6472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15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2" name="CustomShape 9"/>
          <p:cNvSpPr/>
          <p:nvPr/>
        </p:nvSpPr>
        <p:spPr>
          <a:xfrm>
            <a:off x="3853304" y="914439"/>
            <a:ext cx="1305552" cy="1305689"/>
          </a:xfrm>
          <a:custGeom>
            <a:avLst/>
            <a:gdLst/>
            <a:ahLst/>
            <a:cxnLst/>
            <a:rect l="l" t="t" r="r" b="b"/>
            <a:pathLst>
              <a:path w="1439863" h="1439862">
                <a:moveTo>
                  <a:pt x="0" y="2000"/>
                </a:moveTo>
                <a:lnTo>
                  <a:pt x="2000" y="2000"/>
                </a:lnTo>
                <a:lnTo>
                  <a:pt x="180" y="90"/>
                </a:lnTo>
                <a:lnTo>
                  <a:pt x="2000" y="2000"/>
                </a:lnTo>
                <a:lnTo>
                  <a:pt x="270" y="90"/>
                </a:lnTo>
                <a:lnTo>
                  <a:pt x="0" y="2000"/>
                </a:lnTo>
                <a:close/>
              </a:path>
            </a:pathLst>
          </a:custGeom>
          <a:solidFill>
            <a:srgbClr val="66FF66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10"/>
          <p:cNvSpPr/>
          <p:nvPr/>
        </p:nvSpPr>
        <p:spPr>
          <a:xfrm>
            <a:off x="3968576" y="1123454"/>
            <a:ext cx="978674" cy="6472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4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22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4" name="CustomShape 11"/>
          <p:cNvSpPr/>
          <p:nvPr/>
        </p:nvSpPr>
        <p:spPr>
          <a:xfrm>
            <a:off x="6790958" y="1175054"/>
            <a:ext cx="1370209" cy="65186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220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5" name="CustomShape 12"/>
          <p:cNvSpPr/>
          <p:nvPr/>
        </p:nvSpPr>
        <p:spPr>
          <a:xfrm>
            <a:off x="6399424" y="4441563"/>
            <a:ext cx="2154911" cy="1109737"/>
          </a:xfrm>
          <a:custGeom>
            <a:avLst/>
            <a:gdLst/>
            <a:ahLst/>
            <a:cxnLst/>
            <a:rect l="l" t="t" r="r" b="b"/>
            <a:pathLst>
              <a:path w="2376488" h="1223963">
                <a:moveTo>
                  <a:pt x="1650" y="0"/>
                </a:moveTo>
                <a:lnTo>
                  <a:pt x="6602" y="0"/>
                </a:lnTo>
                <a:lnTo>
                  <a:pt x="4952" y="3401"/>
                </a:lnTo>
                <a:lnTo>
                  <a:pt x="0" y="3401"/>
                </a:lnTo>
                <a:lnTo>
                  <a:pt x="1650" y="0"/>
                </a:lnTo>
              </a:path>
            </a:pathLst>
          </a:custGeom>
          <a:solidFill>
            <a:srgbClr val="FFFF00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6" name="CustomShape 13"/>
          <p:cNvSpPr/>
          <p:nvPr/>
        </p:nvSpPr>
        <p:spPr>
          <a:xfrm>
            <a:off x="456519" y="4114651"/>
            <a:ext cx="1632429" cy="1501313"/>
          </a:xfrm>
          <a:custGeom>
            <a:avLst/>
            <a:gdLst/>
            <a:ahLst/>
            <a:cxnLst/>
            <a:rect l="l" t="t" r="r" b="b"/>
            <a:pathLst>
              <a:path w="1800225" h="1655762">
                <a:moveTo>
                  <a:pt x="10800" y="0"/>
                </a:moveTo>
                <a:lnTo>
                  <a:pt x="0" y="8260"/>
                </a:lnTo>
                <a:lnTo>
                  <a:pt x="4230" y="21600"/>
                </a:lnTo>
                <a:lnTo>
                  <a:pt x="17370" y="21600"/>
                </a:lnTo>
                <a:lnTo>
                  <a:pt x="21600" y="8260"/>
                </a:lnTo>
                <a:lnTo>
                  <a:pt x="10800" y="0"/>
                </a:lnTo>
                <a:close/>
              </a:path>
            </a:pathLst>
          </a:cu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7" name="CustomShape 14"/>
          <p:cNvSpPr/>
          <p:nvPr/>
        </p:nvSpPr>
        <p:spPr>
          <a:xfrm>
            <a:off x="3395479" y="4049660"/>
            <a:ext cx="1697086" cy="1762255"/>
          </a:xfrm>
          <a:custGeom>
            <a:avLst/>
            <a:gdLst/>
            <a:ahLst/>
            <a:cxnLst/>
            <a:rect l="l" t="t" r="r" b="b"/>
            <a:pathLst>
              <a:path w="1871663" h="1943100">
                <a:moveTo>
                  <a:pt x="2600" y="0"/>
                </a:moveTo>
                <a:lnTo>
                  <a:pt x="5201" y="5401"/>
                </a:lnTo>
                <a:lnTo>
                  <a:pt x="0" y="5401"/>
                </a:lnTo>
                <a:lnTo>
                  <a:pt x="2600" y="0"/>
                </a:lnTo>
              </a:path>
            </a:pathLst>
          </a:custGeom>
          <a:solidFill>
            <a:srgbClr val="FF3300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8" name="CustomShape 15"/>
          <p:cNvSpPr/>
          <p:nvPr/>
        </p:nvSpPr>
        <p:spPr>
          <a:xfrm>
            <a:off x="6790958" y="4641759"/>
            <a:ext cx="1240568" cy="6472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400" b="1" spc="-1" dirty="0">
                <a:solidFill>
                  <a:srgbClr val="95B3D7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150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9" name="CustomShape 16"/>
          <p:cNvSpPr/>
          <p:nvPr/>
        </p:nvSpPr>
        <p:spPr>
          <a:xfrm>
            <a:off x="3787341" y="4693360"/>
            <a:ext cx="978674" cy="6472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5400" b="1" spc="-1" dirty="0">
                <a:solidFill>
                  <a:srgbClr val="0000FF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5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0" name="CustomShape 17"/>
          <p:cNvSpPr/>
          <p:nvPr/>
        </p:nvSpPr>
        <p:spPr>
          <a:xfrm>
            <a:off x="784702" y="4778272"/>
            <a:ext cx="978674" cy="758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5400" b="1" spc="-1" dirty="0">
                <a:solidFill>
                  <a:srgbClr val="FFFF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1" name="CustomShape 18"/>
          <p:cNvSpPr/>
          <p:nvPr/>
        </p:nvSpPr>
        <p:spPr>
          <a:xfrm>
            <a:off x="2481136" y="849776"/>
            <a:ext cx="978674" cy="6472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+ 7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2" name="CustomShape 19"/>
          <p:cNvSpPr/>
          <p:nvPr/>
        </p:nvSpPr>
        <p:spPr>
          <a:xfrm>
            <a:off x="6268476" y="2624114"/>
            <a:ext cx="1240568" cy="6472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- 70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3" name="CustomShape 20"/>
          <p:cNvSpPr/>
          <p:nvPr/>
        </p:nvSpPr>
        <p:spPr>
          <a:xfrm>
            <a:off x="2220548" y="4249857"/>
            <a:ext cx="1240568" cy="6472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· 6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4" name="CustomShape 21"/>
          <p:cNvSpPr/>
          <p:nvPr/>
        </p:nvSpPr>
        <p:spPr>
          <a:xfrm>
            <a:off x="1398292" y="2791000"/>
            <a:ext cx="1240568" cy="6472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 2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5" name="CustomShape 22"/>
          <p:cNvSpPr/>
          <p:nvPr/>
        </p:nvSpPr>
        <p:spPr>
          <a:xfrm>
            <a:off x="0" y="2812554"/>
            <a:ext cx="1240568" cy="6472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- 15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6" name="CustomShape 23"/>
          <p:cNvSpPr/>
          <p:nvPr/>
        </p:nvSpPr>
        <p:spPr>
          <a:xfrm flipV="1">
            <a:off x="2220548" y="1514377"/>
            <a:ext cx="1665411" cy="1959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97" name="CustomShape 24"/>
          <p:cNvSpPr/>
          <p:nvPr/>
        </p:nvSpPr>
        <p:spPr>
          <a:xfrm flipV="1">
            <a:off x="5077544" y="1563365"/>
            <a:ext cx="1665411" cy="1796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98" name="CustomShape 25"/>
          <p:cNvSpPr/>
          <p:nvPr/>
        </p:nvSpPr>
        <p:spPr>
          <a:xfrm flipH="1">
            <a:off x="7471491" y="2052263"/>
            <a:ext cx="3592" cy="194775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199" name="CustomShape 26"/>
          <p:cNvSpPr/>
          <p:nvPr/>
        </p:nvSpPr>
        <p:spPr>
          <a:xfrm flipH="1">
            <a:off x="4866592" y="5005902"/>
            <a:ext cx="1825421" cy="2384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00" name="CustomShape 27"/>
          <p:cNvSpPr/>
          <p:nvPr/>
        </p:nvSpPr>
        <p:spPr>
          <a:xfrm flipH="1">
            <a:off x="2012535" y="5001656"/>
            <a:ext cx="1737579" cy="13488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0760"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01" name="CustomShape 28"/>
          <p:cNvSpPr/>
          <p:nvPr/>
        </p:nvSpPr>
        <p:spPr>
          <a:xfrm flipV="1">
            <a:off x="1339186" y="2163955"/>
            <a:ext cx="128988" cy="227630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4000">
            <a:solidFill>
              <a:srgbClr val="FF0000"/>
            </a:solidFill>
            <a:custDash>
              <a:ds d="400000" sp="300000"/>
            </a:custDash>
            <a:round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</p:sp>
      <p:sp>
        <p:nvSpPr>
          <p:cNvPr id="202" name="CustomShape 29"/>
          <p:cNvSpPr/>
          <p:nvPr/>
        </p:nvSpPr>
        <p:spPr>
          <a:xfrm>
            <a:off x="5509571" y="947751"/>
            <a:ext cx="449988" cy="6345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3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?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3" name="CustomShape 30"/>
          <p:cNvSpPr/>
          <p:nvPr/>
        </p:nvSpPr>
        <p:spPr>
          <a:xfrm>
            <a:off x="5126527" y="868391"/>
            <a:ext cx="1370209" cy="6472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· 10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4" name="CustomShape 31"/>
          <p:cNvSpPr/>
          <p:nvPr/>
        </p:nvSpPr>
        <p:spPr>
          <a:xfrm>
            <a:off x="5485080" y="4306029"/>
            <a:ext cx="449988" cy="6345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3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?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5" name="CustomShape 32"/>
          <p:cNvSpPr/>
          <p:nvPr/>
        </p:nvSpPr>
        <p:spPr>
          <a:xfrm>
            <a:off x="5065788" y="4249857"/>
            <a:ext cx="1240568" cy="6472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 30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Effect">
                      <p:stCondLst>
                        <p:cond delay="indefinite"/>
                      </p:stCondLst>
                      <p:childTnLst>
                        <p:par>
                          <p:cTn id="2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Effect">
                      <p:stCondLst>
                        <p:cond delay="indefinite"/>
                      </p:stCondLst>
                      <p:childTnLst>
                        <p:par>
                          <p:cTn id="2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Effect">
                      <p:stCondLst>
                        <p:cond delay="indefinite"/>
                      </p:stCondLst>
                      <p:childTnLst>
                        <p:par>
                          <p:cTn id="2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124744"/>
            <a:ext cx="2232248" cy="720080"/>
          </a:xfrm>
          <a:prstGeom prst="rect">
            <a:avLst/>
          </a:prstGeom>
          <a:solidFill>
            <a:srgbClr val="7030A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1- е слагаемое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132856"/>
            <a:ext cx="2232248" cy="864096"/>
          </a:xfrm>
          <a:prstGeom prst="rect">
            <a:avLst/>
          </a:prstGeom>
          <a:solidFill>
            <a:srgbClr val="7030A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2</a:t>
            </a:r>
            <a:r>
              <a:rPr lang="ru-RU" sz="2400" b="1" dirty="0" smtClean="0"/>
              <a:t>- е слагаемое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212976"/>
            <a:ext cx="2232248" cy="936103"/>
          </a:xfrm>
          <a:prstGeom prst="rect">
            <a:avLst/>
          </a:prstGeom>
          <a:solidFill>
            <a:srgbClr val="7030A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Сумма</a:t>
            </a:r>
            <a:endParaRPr lang="ru-RU" sz="2400" b="1" dirty="0"/>
          </a:p>
        </p:txBody>
      </p:sp>
      <p:grpSp>
        <p:nvGrpSpPr>
          <p:cNvPr id="2" name="Группа 29"/>
          <p:cNvGrpSpPr/>
          <p:nvPr/>
        </p:nvGrpSpPr>
        <p:grpSpPr>
          <a:xfrm>
            <a:off x="2555776" y="1124744"/>
            <a:ext cx="5980468" cy="3024336"/>
            <a:chOff x="2483768" y="1124744"/>
            <a:chExt cx="6052476" cy="2220563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2483768" y="1124744"/>
              <a:ext cx="6048672" cy="720080"/>
              <a:chOff x="2483768" y="1124744"/>
              <a:chExt cx="6048672" cy="720080"/>
            </a:xfrm>
          </p:grpSpPr>
          <p:sp>
            <p:nvSpPr>
              <p:cNvPr id="6" name="Прямоугольник 5"/>
              <p:cNvSpPr/>
              <p:nvPr/>
            </p:nvSpPr>
            <p:spPr>
              <a:xfrm>
                <a:off x="248376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38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334786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4211960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59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9" name="Прямоугольник 8"/>
              <p:cNvSpPr/>
              <p:nvPr/>
            </p:nvSpPr>
            <p:spPr>
              <a:xfrm>
                <a:off x="5076056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10" name="Прямоугольник 9"/>
              <p:cNvSpPr/>
              <p:nvPr/>
            </p:nvSpPr>
            <p:spPr>
              <a:xfrm>
                <a:off x="5940152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75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680424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766834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64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</p:grpSp>
        <p:grpSp>
          <p:nvGrpSpPr>
            <p:cNvPr id="14" name="Группа 13"/>
            <p:cNvGrpSpPr/>
            <p:nvPr/>
          </p:nvGrpSpPr>
          <p:grpSpPr>
            <a:xfrm>
              <a:off x="2483768" y="1874986"/>
              <a:ext cx="6048672" cy="720080"/>
              <a:chOff x="2483768" y="1124744"/>
              <a:chExt cx="6048672" cy="720080"/>
            </a:xfrm>
          </p:grpSpPr>
          <p:sp>
            <p:nvSpPr>
              <p:cNvPr id="15" name="Прямоугольник 14"/>
              <p:cNvSpPr/>
              <p:nvPr/>
            </p:nvSpPr>
            <p:spPr>
              <a:xfrm>
                <a:off x="248376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334786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56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4211960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5076056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67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5940152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680424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46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766834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</p:grpSp>
        <p:grpSp>
          <p:nvGrpSpPr>
            <p:cNvPr id="22" name="Группа 21"/>
            <p:cNvGrpSpPr/>
            <p:nvPr/>
          </p:nvGrpSpPr>
          <p:grpSpPr>
            <a:xfrm>
              <a:off x="2487572" y="2625227"/>
              <a:ext cx="6048672" cy="720080"/>
              <a:chOff x="2483768" y="1124744"/>
              <a:chExt cx="6048672" cy="720080"/>
            </a:xfrm>
          </p:grpSpPr>
          <p:sp>
            <p:nvSpPr>
              <p:cNvPr id="23" name="Прямоугольник 22"/>
              <p:cNvSpPr/>
              <p:nvPr/>
            </p:nvSpPr>
            <p:spPr>
              <a:xfrm>
                <a:off x="248376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57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334786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90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211960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74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076056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80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5940152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81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680424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72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766834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83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</p:grpSp>
      </p:grpSp>
      <p:sp>
        <p:nvSpPr>
          <p:cNvPr id="62" name="Управляющая кнопка: назад 61">
            <a:hlinkClick r:id="rId2" action="ppaction://hlinksldjump" highlightClick="1"/>
          </p:cNvPr>
          <p:cNvSpPr/>
          <p:nvPr/>
        </p:nvSpPr>
        <p:spPr>
          <a:xfrm>
            <a:off x="8642152" y="6448575"/>
            <a:ext cx="501848" cy="409425"/>
          </a:xfrm>
          <a:prstGeom prst="actionButtonBackPrevio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30637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ustomShape 1"/>
          <p:cNvSpPr/>
          <p:nvPr/>
        </p:nvSpPr>
        <p:spPr>
          <a:xfrm>
            <a:off x="587465" y="5978800"/>
            <a:ext cx="8620625" cy="5796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3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Заполните цепочку вычислений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1" name="CustomShape 2"/>
          <p:cNvSpPr/>
          <p:nvPr/>
        </p:nvSpPr>
        <p:spPr>
          <a:xfrm>
            <a:off x="3330822" y="1501967"/>
            <a:ext cx="1174278" cy="1174401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2" name="CustomShape 3"/>
          <p:cNvSpPr/>
          <p:nvPr/>
        </p:nvSpPr>
        <p:spPr>
          <a:xfrm>
            <a:off x="1633082" y="4245611"/>
            <a:ext cx="1370209" cy="1174401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3" name="CustomShape 4"/>
          <p:cNvSpPr/>
          <p:nvPr/>
        </p:nvSpPr>
        <p:spPr>
          <a:xfrm>
            <a:off x="5224166" y="4506226"/>
            <a:ext cx="1174278" cy="1174401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4" name="CustomShape 5"/>
          <p:cNvSpPr/>
          <p:nvPr/>
        </p:nvSpPr>
        <p:spPr>
          <a:xfrm>
            <a:off x="456519" y="849776"/>
            <a:ext cx="1371515" cy="1174401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5" name="CustomShape 6"/>
          <p:cNvSpPr/>
          <p:nvPr/>
        </p:nvSpPr>
        <p:spPr>
          <a:xfrm>
            <a:off x="7511004" y="3102236"/>
            <a:ext cx="1174278" cy="1174401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6" name="Line 7"/>
          <p:cNvSpPr/>
          <p:nvPr/>
        </p:nvSpPr>
        <p:spPr>
          <a:xfrm>
            <a:off x="1828687" y="1568263"/>
            <a:ext cx="1501809" cy="391576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7" name="Line 8"/>
          <p:cNvSpPr/>
          <p:nvPr/>
        </p:nvSpPr>
        <p:spPr>
          <a:xfrm flipH="1">
            <a:off x="2741724" y="2678654"/>
            <a:ext cx="918588" cy="1697918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8" name="Line 9"/>
          <p:cNvSpPr/>
          <p:nvPr/>
        </p:nvSpPr>
        <p:spPr>
          <a:xfrm flipV="1">
            <a:off x="6204799" y="3983363"/>
            <a:ext cx="1306205" cy="656763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59" name="Line 10"/>
          <p:cNvSpPr/>
          <p:nvPr/>
        </p:nvSpPr>
        <p:spPr>
          <a:xfrm>
            <a:off x="3003618" y="4833138"/>
            <a:ext cx="2220548" cy="197258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0" name="CustomShape 11"/>
          <p:cNvSpPr/>
          <p:nvPr/>
        </p:nvSpPr>
        <p:spPr>
          <a:xfrm>
            <a:off x="587466" y="1072833"/>
            <a:ext cx="1044637" cy="6890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320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1" name="CustomShape 12"/>
          <p:cNvSpPr/>
          <p:nvPr/>
        </p:nvSpPr>
        <p:spPr>
          <a:xfrm>
            <a:off x="2220548" y="998045"/>
            <a:ext cx="849033" cy="6345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 4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2" name="CustomShape 13"/>
          <p:cNvSpPr/>
          <p:nvPr/>
        </p:nvSpPr>
        <p:spPr>
          <a:xfrm>
            <a:off x="2155564" y="2939269"/>
            <a:ext cx="1109621" cy="65317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·</a:t>
            </a: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</a:t>
            </a:r>
            <a:r>
              <a:rPr lang="ru-RU" sz="4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3" name="CustomShape 14"/>
          <p:cNvSpPr/>
          <p:nvPr/>
        </p:nvSpPr>
        <p:spPr>
          <a:xfrm>
            <a:off x="3526426" y="4245611"/>
            <a:ext cx="1110927" cy="6345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- 40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4" name="CustomShape 15"/>
          <p:cNvSpPr/>
          <p:nvPr/>
        </p:nvSpPr>
        <p:spPr>
          <a:xfrm>
            <a:off x="6792591" y="4376572"/>
            <a:ext cx="1109621" cy="6345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3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 30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5" name="CustomShape 16"/>
          <p:cNvSpPr/>
          <p:nvPr/>
        </p:nvSpPr>
        <p:spPr>
          <a:xfrm>
            <a:off x="3526426" y="1795894"/>
            <a:ext cx="849033" cy="6890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80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6" name="CustomShape 17"/>
          <p:cNvSpPr/>
          <p:nvPr/>
        </p:nvSpPr>
        <p:spPr>
          <a:xfrm>
            <a:off x="1764029" y="4470302"/>
            <a:ext cx="1175911" cy="6890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160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7" name="CustomShape 18"/>
          <p:cNvSpPr/>
          <p:nvPr/>
        </p:nvSpPr>
        <p:spPr>
          <a:xfrm>
            <a:off x="5290456" y="4795581"/>
            <a:ext cx="1061944" cy="6890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120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8" name="CustomShape 19"/>
          <p:cNvSpPr/>
          <p:nvPr/>
        </p:nvSpPr>
        <p:spPr>
          <a:xfrm>
            <a:off x="7837882" y="3364157"/>
            <a:ext cx="1061944" cy="6890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9" name="CustomShape 20"/>
          <p:cNvSpPr/>
          <p:nvPr/>
        </p:nvSpPr>
        <p:spPr>
          <a:xfrm>
            <a:off x="6073852" y="718488"/>
            <a:ext cx="1370209" cy="1370353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0" name="Line 21"/>
          <p:cNvSpPr/>
          <p:nvPr/>
        </p:nvSpPr>
        <p:spPr>
          <a:xfrm flipH="1" flipV="1">
            <a:off x="7051546" y="2088188"/>
            <a:ext cx="721352" cy="1048339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1" name="CustomShape 22"/>
          <p:cNvSpPr/>
          <p:nvPr/>
        </p:nvSpPr>
        <p:spPr>
          <a:xfrm rot="60000">
            <a:off x="6275334" y="1088836"/>
            <a:ext cx="1393394" cy="68909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240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2" name="CustomShape 23"/>
          <p:cNvSpPr/>
          <p:nvPr/>
        </p:nvSpPr>
        <p:spPr>
          <a:xfrm>
            <a:off x="7380057" y="1991845"/>
            <a:ext cx="1109621" cy="63455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·</a:t>
            </a:r>
            <a:r>
              <a:rPr lang="ru-RU" sz="3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60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Effect">
                      <p:stCondLst>
                        <p:cond delay="indefinite"/>
                      </p:stCondLst>
                      <p:childTnLst>
                        <p:par>
                          <p:cTn id="20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CustomShape 1"/>
          <p:cNvSpPr/>
          <p:nvPr/>
        </p:nvSpPr>
        <p:spPr>
          <a:xfrm>
            <a:off x="404923" y="1414115"/>
            <a:ext cx="4824141" cy="444090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129" tIns="45065" rIns="90129" bIns="45065"/>
          <a:lstStyle/>
          <a:p>
            <a:pPr>
              <a:lnSpc>
                <a:spcPct val="15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1) 7 дм 4 см 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2) 4 м 1 см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3) 2 м 6 дм</a:t>
            </a: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 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4) 1 м 2 дм 5 см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5)  20 м 5 дм 6 см 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5" name="CustomShape 2"/>
          <p:cNvSpPr/>
          <p:nvPr/>
        </p:nvSpPr>
        <p:spPr>
          <a:xfrm>
            <a:off x="341246" y="391902"/>
            <a:ext cx="5993520" cy="6306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9" tIns="40820" rIns="81639" bIns="40820"/>
          <a:lstStyle/>
          <a:p>
            <a:pPr>
              <a:lnSpc>
                <a:spcPct val="150000"/>
              </a:lnSpc>
            </a:pPr>
            <a:r>
              <a:rPr lang="ru-RU" sz="3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Выразите в сантиметрах: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6" name="CustomShape 3"/>
          <p:cNvSpPr/>
          <p:nvPr/>
        </p:nvSpPr>
        <p:spPr>
          <a:xfrm>
            <a:off x="3526753" y="1463756"/>
            <a:ext cx="2859282" cy="691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= 74 см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7" name="CustomShape 4"/>
          <p:cNvSpPr/>
          <p:nvPr/>
        </p:nvSpPr>
        <p:spPr>
          <a:xfrm>
            <a:off x="3191385" y="2351416"/>
            <a:ext cx="2859282" cy="691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= 401 см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8" name="CustomShape 5"/>
          <p:cNvSpPr/>
          <p:nvPr/>
        </p:nvSpPr>
        <p:spPr>
          <a:xfrm>
            <a:off x="3291636" y="3292635"/>
            <a:ext cx="2859282" cy="691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= 260 см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9" name="CustomShape 6"/>
          <p:cNvSpPr/>
          <p:nvPr/>
        </p:nvSpPr>
        <p:spPr>
          <a:xfrm>
            <a:off x="4346396" y="4245611"/>
            <a:ext cx="2859282" cy="691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= 125 см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0" name="CustomShape 7"/>
          <p:cNvSpPr/>
          <p:nvPr/>
        </p:nvSpPr>
        <p:spPr>
          <a:xfrm>
            <a:off x="4846999" y="5163643"/>
            <a:ext cx="2859282" cy="691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= 2056 см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8020" y="84383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132856"/>
            <a:ext cx="2232248" cy="720080"/>
          </a:xfrm>
          <a:prstGeom prst="rect">
            <a:avLst/>
          </a:prstGeom>
          <a:solidFill>
            <a:srgbClr val="7030A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Уменьшаемое</a:t>
            </a: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883098"/>
            <a:ext cx="2232248" cy="720080"/>
          </a:xfrm>
          <a:prstGeom prst="rect">
            <a:avLst/>
          </a:prstGeom>
          <a:solidFill>
            <a:srgbClr val="7030A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Вычитаемое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633339"/>
            <a:ext cx="2232248" cy="720080"/>
          </a:xfrm>
          <a:prstGeom prst="rect">
            <a:avLst/>
          </a:prstGeom>
          <a:solidFill>
            <a:srgbClr val="7030A0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Разность</a:t>
            </a:r>
            <a:endParaRPr lang="ru-RU" sz="2400" b="1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2483768" y="2132856"/>
            <a:ext cx="6052476" cy="2220563"/>
            <a:chOff x="2483768" y="1124744"/>
            <a:chExt cx="6052476" cy="2220563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2483768" y="1124744"/>
              <a:ext cx="6048672" cy="720080"/>
              <a:chOff x="2483768" y="1124744"/>
              <a:chExt cx="6048672" cy="720080"/>
            </a:xfrm>
          </p:grpSpPr>
          <p:sp>
            <p:nvSpPr>
              <p:cNvPr id="24" name="Прямоугольник 23"/>
              <p:cNvSpPr/>
              <p:nvPr/>
            </p:nvSpPr>
            <p:spPr>
              <a:xfrm>
                <a:off x="248376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  <a:latin typeface="+mj-lt"/>
                    <a:cs typeface="Times New Roman" panose="02020603050405020304" pitchFamily="18" charset="0"/>
                  </a:rPr>
                  <a:t>21</a:t>
                </a:r>
                <a:endParaRPr lang="ru-RU" sz="3600" b="1" dirty="0">
                  <a:solidFill>
                    <a:srgbClr val="7030A0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334786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  <a:latin typeface="+mj-lt"/>
                    <a:cs typeface="Times New Roman" panose="02020603050405020304" pitchFamily="18" charset="0"/>
                  </a:rPr>
                  <a:t>33</a:t>
                </a:r>
                <a:endParaRPr lang="ru-RU" sz="3600" b="1" dirty="0">
                  <a:solidFill>
                    <a:srgbClr val="7030A0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4211960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  <a:latin typeface="+mj-lt"/>
                    <a:cs typeface="Times New Roman" panose="02020603050405020304" pitchFamily="18" charset="0"/>
                  </a:rPr>
                  <a:t>48</a:t>
                </a:r>
                <a:endParaRPr lang="ru-RU" sz="3600" b="1" dirty="0">
                  <a:solidFill>
                    <a:srgbClr val="7030A0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5076056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  <a:latin typeface="+mj-lt"/>
                    <a:cs typeface="Times New Roman" panose="02020603050405020304" pitchFamily="18" charset="0"/>
                  </a:rPr>
                  <a:t>50</a:t>
                </a:r>
                <a:endParaRPr lang="ru-RU" sz="3600" b="1" dirty="0">
                  <a:solidFill>
                    <a:srgbClr val="7030A0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5940152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  <a:latin typeface="+mj-lt"/>
                    <a:cs typeface="Times New Roman" panose="02020603050405020304" pitchFamily="18" charset="0"/>
                  </a:rPr>
                  <a:t>90</a:t>
                </a:r>
                <a:endParaRPr lang="ru-RU" sz="3600" b="1" dirty="0">
                  <a:solidFill>
                    <a:srgbClr val="7030A0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680424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  <a:latin typeface="+mj-lt"/>
                    <a:cs typeface="Times New Roman" panose="02020603050405020304" pitchFamily="18" charset="0"/>
                  </a:rPr>
                  <a:t>25</a:t>
                </a:r>
                <a:endParaRPr lang="ru-RU" sz="3600" b="1" dirty="0">
                  <a:solidFill>
                    <a:srgbClr val="7030A0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766834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  <a:latin typeface="+mj-lt"/>
                    <a:cs typeface="Times New Roman" panose="02020603050405020304" pitchFamily="18" charset="0"/>
                  </a:rPr>
                  <a:t>95</a:t>
                </a:r>
                <a:endParaRPr lang="ru-RU" sz="3600" b="1" dirty="0">
                  <a:solidFill>
                    <a:srgbClr val="7030A0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2483768" y="1874986"/>
              <a:ext cx="6048672" cy="720080"/>
              <a:chOff x="2483768" y="1124744"/>
              <a:chExt cx="6048672" cy="720080"/>
            </a:xfrm>
          </p:grpSpPr>
          <p:sp>
            <p:nvSpPr>
              <p:cNvPr id="17" name="Прямоугольник 16"/>
              <p:cNvSpPr/>
              <p:nvPr/>
            </p:nvSpPr>
            <p:spPr>
              <a:xfrm>
                <a:off x="248376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334786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4211960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5076056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5940152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680424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766834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i="1" dirty="0">
                    <a:solidFill>
                      <a:srgbClr val="7030A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х</a:t>
                </a:r>
              </a:p>
            </p:txBody>
          </p:sp>
        </p:grpSp>
        <p:grpSp>
          <p:nvGrpSpPr>
            <p:cNvPr id="9" name="Группа 8"/>
            <p:cNvGrpSpPr/>
            <p:nvPr/>
          </p:nvGrpSpPr>
          <p:grpSpPr>
            <a:xfrm>
              <a:off x="2487572" y="2625227"/>
              <a:ext cx="6048672" cy="720080"/>
              <a:chOff x="2483768" y="1124744"/>
              <a:chExt cx="6048672" cy="720080"/>
            </a:xfrm>
          </p:grpSpPr>
          <p:sp>
            <p:nvSpPr>
              <p:cNvPr id="10" name="Прямоугольник 9"/>
              <p:cNvSpPr/>
              <p:nvPr/>
            </p:nvSpPr>
            <p:spPr>
              <a:xfrm>
                <a:off x="248376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19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334786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26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4211960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39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5076056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>
                    <a:solidFill>
                      <a:srgbClr val="7030A0"/>
                    </a:solidFill>
                  </a:rPr>
                  <a:t>0</a:t>
                </a:r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5940152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48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6804248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11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7668344" y="1124744"/>
                <a:ext cx="864096" cy="720080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3600" b="1" dirty="0" smtClean="0">
                    <a:solidFill>
                      <a:srgbClr val="7030A0"/>
                    </a:solidFill>
                  </a:rPr>
                  <a:t>46</a:t>
                </a:r>
                <a:endParaRPr lang="ru-RU" sz="3600" b="1" dirty="0">
                  <a:solidFill>
                    <a:srgbClr val="7030A0"/>
                  </a:solidFill>
                </a:endParaRPr>
              </a:p>
            </p:txBody>
          </p:sp>
        </p:grpSp>
      </p:grpSp>
      <p:sp>
        <p:nvSpPr>
          <p:cNvPr id="31" name="Управляющая кнопка: назад 30">
            <a:hlinkClick r:id="rId2" action="ppaction://hlinksldjump" highlightClick="1"/>
          </p:cNvPr>
          <p:cNvSpPr/>
          <p:nvPr/>
        </p:nvSpPr>
        <p:spPr>
          <a:xfrm>
            <a:off x="8642152" y="6448575"/>
            <a:ext cx="501848" cy="409425"/>
          </a:xfrm>
          <a:prstGeom prst="actionButtonBackPrevious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07468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55848" y="115314"/>
            <a:ext cx="4432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Вставь недостающее число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5848" y="968405"/>
            <a:ext cx="36327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-  28 = 47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6662" y="1079435"/>
            <a:ext cx="1584176" cy="978269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1206" y="2807350"/>
            <a:ext cx="8189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Выбери число, которое нужно вставить в рамку: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65795" y="3406323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21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17069" y="4705134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002060"/>
                </a:solidFill>
              </a:rPr>
              <a:t>7</a:t>
            </a:r>
            <a:r>
              <a:rPr lang="ru-RU" sz="7200" b="1" dirty="0" smtClean="0">
                <a:solidFill>
                  <a:srgbClr val="002060"/>
                </a:solidFill>
              </a:rPr>
              <a:t>5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68343" y="3406323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002060"/>
                </a:solidFill>
              </a:rPr>
              <a:t>6</a:t>
            </a:r>
            <a:r>
              <a:rPr lang="ru-RU" sz="7200" b="1" dirty="0" smtClean="0">
                <a:solidFill>
                  <a:srgbClr val="002060"/>
                </a:solidFill>
              </a:rPr>
              <a:t>5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19616" y="4705134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48</a:t>
            </a:r>
            <a:endParaRPr lang="ru-RU" sz="7200" b="1" dirty="0">
              <a:solidFill>
                <a:srgbClr val="00206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08953"/>
            <a:ext cx="2798307" cy="23654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28" y="3645024"/>
            <a:ext cx="2590243" cy="3135354"/>
          </a:xfrm>
          <a:prstGeom prst="rect">
            <a:avLst/>
          </a:prstGeom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622792" y="6452333"/>
            <a:ext cx="521208" cy="405667"/>
          </a:xfrm>
          <a:prstGeom prst="actionButtonForwardNex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81794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-0.37986 -0.54653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27338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411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9" grpId="2"/>
      <p:bldP spid="9" grpId="3"/>
      <p:bldP spid="10" grpId="0"/>
      <p:bldP spid="10" grpId="1"/>
      <p:bldP spid="10" grpId="2"/>
      <p:bldP spid="10" grpId="3"/>
      <p:bldP spid="11" grpId="0"/>
      <p:bldP spid="11" grpId="1"/>
      <p:bldP spid="11" grpId="2"/>
      <p:bldP spid="11" grpId="3"/>
      <p:bldP spid="12" grpId="0"/>
      <p:bldP spid="12" grpId="1"/>
      <p:bldP spid="12" grpId="2"/>
      <p:bldP spid="12" grpId="3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55848" y="115314"/>
            <a:ext cx="4432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Вставь недостающее число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5848" y="968405"/>
            <a:ext cx="3810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002060"/>
                </a:solidFill>
              </a:rPr>
              <a:t>+</a:t>
            </a:r>
            <a:r>
              <a:rPr lang="ru-RU" sz="7200" b="1" dirty="0" smtClean="0">
                <a:solidFill>
                  <a:srgbClr val="002060"/>
                </a:solidFill>
              </a:rPr>
              <a:t>  27 = 56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6662" y="1079435"/>
            <a:ext cx="1584176" cy="978269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1206" y="2807350"/>
            <a:ext cx="8189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Выбери число, которое нужно вставить в рамку: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65795" y="3406323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31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68343" y="3406323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29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17069" y="4705134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83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19616" y="4705134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76</a:t>
            </a:r>
            <a:endParaRPr lang="ru-RU" sz="7200" b="1" dirty="0">
              <a:solidFill>
                <a:srgbClr val="00206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08953"/>
            <a:ext cx="2798307" cy="23654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28" y="3645024"/>
            <a:ext cx="2590243" cy="3135354"/>
          </a:xfrm>
          <a:prstGeom prst="rect">
            <a:avLst/>
          </a:prstGeom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622792" y="6452333"/>
            <a:ext cx="521208" cy="405667"/>
          </a:xfrm>
          <a:prstGeom prst="actionButtonForwardNex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458816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7.40741E-7 L -0.53073 -0.35718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45" y="-1787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411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9" grpId="2"/>
      <p:bldP spid="9" grpId="3"/>
      <p:bldP spid="10" grpId="0"/>
      <p:bldP spid="10" grpId="1"/>
      <p:bldP spid="10" grpId="2"/>
      <p:bldP spid="10" grpId="3"/>
      <p:bldP spid="11" grpId="0"/>
      <p:bldP spid="11" grpId="1"/>
      <p:bldP spid="11" grpId="2"/>
      <p:bldP spid="11" grpId="3"/>
      <p:bldP spid="12" grpId="0"/>
      <p:bldP spid="12" grpId="1"/>
      <p:bldP spid="12" grpId="2"/>
      <p:bldP spid="12" grpId="3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CustomShape 1"/>
          <p:cNvSpPr/>
          <p:nvPr/>
        </p:nvSpPr>
        <p:spPr>
          <a:xfrm>
            <a:off x="6661644" y="657417"/>
            <a:ext cx="1697413" cy="169759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00CCCC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0" name="CustomShape 2"/>
          <p:cNvSpPr/>
          <p:nvPr/>
        </p:nvSpPr>
        <p:spPr>
          <a:xfrm>
            <a:off x="783723" y="979757"/>
            <a:ext cx="1436172" cy="1109737"/>
          </a:xfrm>
          <a:prstGeom prst="rect">
            <a:avLst/>
          </a:prstGeom>
          <a:solidFill>
            <a:srgbClr val="FFFF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1" name="CustomShape 3"/>
          <p:cNvSpPr/>
          <p:nvPr/>
        </p:nvSpPr>
        <p:spPr>
          <a:xfrm>
            <a:off x="979654" y="1179953"/>
            <a:ext cx="979000" cy="648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24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2" name="CustomShape 4"/>
          <p:cNvSpPr/>
          <p:nvPr/>
        </p:nvSpPr>
        <p:spPr>
          <a:xfrm>
            <a:off x="3853304" y="914439"/>
            <a:ext cx="1305552" cy="1305689"/>
          </a:xfrm>
          <a:prstGeom prst="ellipse">
            <a:avLst/>
          </a:prstGeom>
          <a:solidFill>
            <a:srgbClr val="66FF66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5"/>
          <p:cNvSpPr/>
          <p:nvPr/>
        </p:nvSpPr>
        <p:spPr>
          <a:xfrm>
            <a:off x="3970863" y="1203467"/>
            <a:ext cx="992062" cy="58850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32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4" name="CustomShape 6"/>
          <p:cNvSpPr/>
          <p:nvPr/>
        </p:nvSpPr>
        <p:spPr>
          <a:xfrm>
            <a:off x="6791938" y="1122474"/>
            <a:ext cx="1370862" cy="6525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320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5" name="CustomShape 7"/>
          <p:cNvSpPr/>
          <p:nvPr/>
        </p:nvSpPr>
        <p:spPr>
          <a:xfrm>
            <a:off x="6399750" y="4441563"/>
            <a:ext cx="2155238" cy="1109737"/>
          </a:xfrm>
          <a:custGeom>
            <a:avLst/>
            <a:gdLst/>
            <a:ahLst/>
            <a:cxnLst/>
            <a:rect l="l" t="t" r="r" b="b"/>
            <a:pathLst>
              <a:path w="6603" h="3402">
                <a:moveTo>
                  <a:pt x="1650" y="0"/>
                </a:moveTo>
                <a:lnTo>
                  <a:pt x="6602" y="0"/>
                </a:lnTo>
                <a:lnTo>
                  <a:pt x="4952" y="3401"/>
                </a:lnTo>
                <a:lnTo>
                  <a:pt x="0" y="3401"/>
                </a:lnTo>
                <a:lnTo>
                  <a:pt x="1650" y="0"/>
                </a:lnTo>
              </a:path>
            </a:pathLst>
          </a:custGeom>
          <a:solidFill>
            <a:srgbClr val="FFFF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8"/>
          <p:cNvSpPr/>
          <p:nvPr/>
        </p:nvSpPr>
        <p:spPr>
          <a:xfrm>
            <a:off x="457172" y="4114977"/>
            <a:ext cx="1632103" cy="15016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0800" y="0"/>
                </a:moveTo>
                <a:lnTo>
                  <a:pt x="0" y="8260"/>
                </a:lnTo>
                <a:lnTo>
                  <a:pt x="4230" y="21600"/>
                </a:lnTo>
                <a:lnTo>
                  <a:pt x="17370" y="21600"/>
                </a:lnTo>
                <a:lnTo>
                  <a:pt x="21600" y="826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7" name="CustomShape 9"/>
          <p:cNvSpPr/>
          <p:nvPr/>
        </p:nvSpPr>
        <p:spPr>
          <a:xfrm>
            <a:off x="3396132" y="4049660"/>
            <a:ext cx="1697413" cy="1762908"/>
          </a:xfrm>
          <a:custGeom>
            <a:avLst/>
            <a:gdLst/>
            <a:ahLst/>
            <a:cxnLst/>
            <a:rect l="l" t="t" r="r" b="b"/>
            <a:pathLst>
              <a:path w="5202" h="5402">
                <a:moveTo>
                  <a:pt x="2600" y="0"/>
                </a:moveTo>
                <a:lnTo>
                  <a:pt x="5201" y="5401"/>
                </a:lnTo>
                <a:lnTo>
                  <a:pt x="0" y="5401"/>
                </a:lnTo>
                <a:lnTo>
                  <a:pt x="2600" y="0"/>
                </a:lnTo>
              </a:path>
            </a:pathLst>
          </a:custGeom>
          <a:solidFill>
            <a:srgbClr val="FF3300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8" name="CustomShape 10"/>
          <p:cNvSpPr/>
          <p:nvPr/>
        </p:nvSpPr>
        <p:spPr>
          <a:xfrm>
            <a:off x="6792265" y="4641759"/>
            <a:ext cx="1240241" cy="648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270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9" name="CustomShape 11"/>
          <p:cNvSpPr/>
          <p:nvPr/>
        </p:nvSpPr>
        <p:spPr>
          <a:xfrm>
            <a:off x="3772646" y="4702831"/>
            <a:ext cx="979000" cy="648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5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0" name="CustomShape 12"/>
          <p:cNvSpPr/>
          <p:nvPr/>
        </p:nvSpPr>
        <p:spPr>
          <a:xfrm>
            <a:off x="764457" y="4497409"/>
            <a:ext cx="979000" cy="648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12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1" name="CustomShape 13"/>
          <p:cNvSpPr/>
          <p:nvPr/>
        </p:nvSpPr>
        <p:spPr>
          <a:xfrm>
            <a:off x="2436072" y="737757"/>
            <a:ext cx="1155338" cy="648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+ 8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2" name="CustomShape 14"/>
          <p:cNvSpPr/>
          <p:nvPr/>
        </p:nvSpPr>
        <p:spPr>
          <a:xfrm>
            <a:off x="5159509" y="737757"/>
            <a:ext cx="1240241" cy="648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·</a:t>
            </a: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10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3" name="CustomShape 15"/>
          <p:cNvSpPr/>
          <p:nvPr/>
        </p:nvSpPr>
        <p:spPr>
          <a:xfrm>
            <a:off x="7526025" y="2820719"/>
            <a:ext cx="1483849" cy="648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5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 </a:t>
            </a: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50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4" name="CustomShape 16"/>
          <p:cNvSpPr/>
          <p:nvPr/>
        </p:nvSpPr>
        <p:spPr>
          <a:xfrm>
            <a:off x="4885206" y="4166251"/>
            <a:ext cx="1435519" cy="648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: 90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5" name="CustomShape 17"/>
          <p:cNvSpPr/>
          <p:nvPr/>
        </p:nvSpPr>
        <p:spPr>
          <a:xfrm>
            <a:off x="2312636" y="4140124"/>
            <a:ext cx="1240241" cy="648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+ 9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6" name="CustomShape 18"/>
          <p:cNvSpPr/>
          <p:nvPr/>
        </p:nvSpPr>
        <p:spPr>
          <a:xfrm>
            <a:off x="1203994" y="3178983"/>
            <a:ext cx="1451847" cy="648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·</a:t>
            </a: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 2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7" name="CustomShape 19"/>
          <p:cNvSpPr/>
          <p:nvPr/>
        </p:nvSpPr>
        <p:spPr>
          <a:xfrm>
            <a:off x="1264079" y="2530058"/>
            <a:ext cx="1604673" cy="6482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+ 12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8" name="CustomShape 20"/>
          <p:cNvSpPr/>
          <p:nvPr/>
        </p:nvSpPr>
        <p:spPr>
          <a:xfrm>
            <a:off x="2220548" y="1534952"/>
            <a:ext cx="1632103" cy="3200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9" name="CustomShape 21"/>
          <p:cNvSpPr/>
          <p:nvPr/>
        </p:nvSpPr>
        <p:spPr>
          <a:xfrm flipV="1">
            <a:off x="5159509" y="1503926"/>
            <a:ext cx="1501482" cy="6270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0" name="CustomShape 22"/>
          <p:cNvSpPr/>
          <p:nvPr/>
        </p:nvSpPr>
        <p:spPr>
          <a:xfrm>
            <a:off x="7510024" y="2367091"/>
            <a:ext cx="88822" cy="207381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1" name="CustomShape 23"/>
          <p:cNvSpPr/>
          <p:nvPr/>
        </p:nvSpPr>
        <p:spPr>
          <a:xfrm flipH="1">
            <a:off x="4684703" y="4931441"/>
            <a:ext cx="2011882" cy="6466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2" name="CustomShape 24"/>
          <p:cNvSpPr/>
          <p:nvPr/>
        </p:nvSpPr>
        <p:spPr>
          <a:xfrm flipH="1" flipV="1">
            <a:off x="2089274" y="4706423"/>
            <a:ext cx="1566793" cy="39124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4A7EBB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3" name="CustomShape 25"/>
          <p:cNvSpPr/>
          <p:nvPr/>
        </p:nvSpPr>
        <p:spPr>
          <a:xfrm flipV="1">
            <a:off x="1273550" y="2124438"/>
            <a:ext cx="62698" cy="198955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57240">
            <a:solidFill>
              <a:srgbClr val="FF0000"/>
            </a:solidFill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55848" y="115314"/>
            <a:ext cx="4432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Вставь недостающее число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5848" y="968405"/>
            <a:ext cx="3810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+  32 = 81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6662" y="1079435"/>
            <a:ext cx="1584176" cy="978269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1206" y="2807350"/>
            <a:ext cx="8189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Выбери число, которое нужно вставить в рамку: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70552" y="4606652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41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7853" y="4606652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49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21901" y="3406323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51</a:t>
            </a:r>
            <a:endParaRPr lang="ru-RU" sz="72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9203" y="3406323"/>
            <a:ext cx="11208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002060"/>
                </a:solidFill>
              </a:rPr>
              <a:t>59</a:t>
            </a:r>
            <a:endParaRPr lang="ru-RU" sz="7200" b="1" dirty="0">
              <a:solidFill>
                <a:srgbClr val="00206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08953"/>
            <a:ext cx="2798307" cy="23654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28" y="3645024"/>
            <a:ext cx="2590243" cy="3135354"/>
          </a:xfrm>
          <a:prstGeom prst="rect">
            <a:avLst/>
          </a:prstGeom>
        </p:spPr>
      </p:pic>
      <p:sp>
        <p:nvSpPr>
          <p:cNvPr id="15" name="Управляющая кнопка: далее 14">
            <a:hlinkClick r:id="" action="ppaction://hlinkshowjump?jump=nextslide" highlightClick="1"/>
          </p:cNvPr>
          <p:cNvSpPr/>
          <p:nvPr/>
        </p:nvSpPr>
        <p:spPr>
          <a:xfrm>
            <a:off x="8622792" y="6452333"/>
            <a:ext cx="521208" cy="405667"/>
          </a:xfrm>
          <a:prstGeom prst="actionButtonForwardNex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40892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53" presetClass="exit" presetSubtype="32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9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7.40741E-7 L -0.69167 -0.53218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583" y="-2662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3" presetClass="emph" presetSubtype="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0411E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2000"/>
                            </p:stCondLst>
                            <p:childTnLst>
                              <p:par>
                                <p:cTn id="8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9" grpId="0"/>
      <p:bldP spid="9" grpId="1"/>
      <p:bldP spid="9" grpId="2"/>
      <p:bldP spid="9" grpId="3"/>
      <p:bldP spid="10" grpId="0"/>
      <p:bldP spid="10" grpId="1"/>
      <p:bldP spid="10" grpId="2"/>
      <p:bldP spid="10" grpId="3"/>
      <p:bldP spid="11" grpId="0"/>
      <p:bldP spid="11" grpId="1"/>
      <p:bldP spid="11" grpId="2"/>
      <p:bldP spid="11" grpId="3"/>
      <p:bldP spid="12" grpId="0"/>
      <p:bldP spid="12" grpId="1"/>
      <p:bldP spid="12" grpId="2"/>
      <p:bldP spid="12" grpId="3"/>
      <p:bldP spid="1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08485" y="519734"/>
            <a:ext cx="6821904" cy="1475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722313">
              <a:lnSpc>
                <a:spcPct val="107000"/>
              </a:lnSpc>
              <a:spcAft>
                <a:spcPts val="800"/>
              </a:spcAft>
              <a:buSzPts val="1400"/>
              <a:tabLst>
                <a:tab pos="540385" algn="l"/>
              </a:tabLst>
            </a:pPr>
            <a:r>
              <a:rPr lang="ru-RU" sz="2800" b="1" dirty="0">
                <a:latin typeface="Georgia" panose="02040502050405020303" pitchFamily="18" charset="0"/>
              </a:rPr>
              <a:t>8. Обязательной педагогической документацией воспитателя является: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73976949"/>
              </p:ext>
            </p:extLst>
          </p:nvPr>
        </p:nvGraphicFramePr>
        <p:xfrm>
          <a:off x="1419726" y="2238296"/>
          <a:ext cx="6055795" cy="2348103"/>
        </p:xfrm>
        <a:graphic>
          <a:graphicData uri="http://schemas.openxmlformats.org/drawingml/2006/table">
            <a:tbl>
              <a:tblPr firstRow="1" firstCol="1" bandRow="1">
                <a:tableStyleId>{22838BEF-8BB2-4498-84A7-C5851F593DF1}</a:tableStyleId>
              </a:tblPr>
              <a:tblGrid>
                <a:gridCol w="481264"/>
                <a:gridCol w="5574531"/>
              </a:tblGrid>
              <a:tr h="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2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а)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2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Образовательная программа</a:t>
                      </a: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2400" b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б)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2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График работы воспитателя</a:t>
                      </a: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  <a:tr h="0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2400" b="0" kern="120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в)</a:t>
                      </a: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r>
                        <a:rPr lang="ru-RU" sz="2400" b="0" kern="1200" dirty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План работы воспитателя</a:t>
                      </a:r>
                      <a:r>
                        <a:rPr lang="ru-RU" sz="24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algn="l" defTabSz="4572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40385" algn="l"/>
                        </a:tabLst>
                      </a:pPr>
                      <a:endParaRPr lang="ru-RU" sz="2400" b="0" kern="1200" dirty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</a:tr>
            </a:tbl>
          </a:graphicData>
        </a:graphic>
      </p:graphicFrame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8042564" y="5870681"/>
            <a:ext cx="903462" cy="8662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8374" y="263236"/>
            <a:ext cx="7554190" cy="6289965"/>
          </a:xfrm>
        </p:spPr>
      </p:pic>
    </p:spTree>
    <p:extLst>
      <p:ext uri="{BB962C8B-B14F-4D97-AF65-F5344CB8AC3E}">
        <p14:creationId xmlns:p14="http://schemas.microsoft.com/office/powerpoint/2010/main" xmlns="" val="167272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Прямоугольник 45"/>
          <p:cNvSpPr/>
          <p:nvPr/>
        </p:nvSpPr>
        <p:spPr>
          <a:xfrm>
            <a:off x="142875" y="142875"/>
            <a:ext cx="8858250" cy="657225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891" name="AutoShape 2"/>
          <p:cNvSpPr>
            <a:spLocks noChangeArrowheads="1"/>
          </p:cNvSpPr>
          <p:nvPr/>
        </p:nvSpPr>
        <p:spPr bwMode="auto">
          <a:xfrm>
            <a:off x="611188" y="763588"/>
            <a:ext cx="935037" cy="649287"/>
          </a:xfrm>
          <a:prstGeom prst="roundRect">
            <a:avLst>
              <a:gd name="adj" fmla="val 16667"/>
            </a:avLst>
          </a:prstGeom>
          <a:solidFill>
            <a:srgbClr val="90FF21"/>
          </a:solidFill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50 </a:t>
            </a:r>
            <a:r>
              <a:rPr lang="ru-RU" sz="2800" b="1">
                <a:solidFill>
                  <a:srgbClr val="000000"/>
                </a:solidFill>
                <a:cs typeface="Arial" charset="0"/>
              </a:rPr>
              <a:t>∙ 2</a:t>
            </a:r>
          </a:p>
        </p:txBody>
      </p:sp>
      <p:sp>
        <p:nvSpPr>
          <p:cNvPr id="37892" name="AutoShape 3"/>
          <p:cNvSpPr>
            <a:spLocks noChangeArrowheads="1"/>
          </p:cNvSpPr>
          <p:nvPr/>
        </p:nvSpPr>
        <p:spPr bwMode="auto">
          <a:xfrm>
            <a:off x="2124075" y="692150"/>
            <a:ext cx="792163" cy="792163"/>
          </a:xfrm>
          <a:prstGeom prst="octagon">
            <a:avLst>
              <a:gd name="adj" fmla="val 29287"/>
            </a:avLst>
          </a:prstGeom>
          <a:solidFill>
            <a:srgbClr val="FFFF71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solidFill>
                  <a:srgbClr val="000000"/>
                </a:solidFill>
                <a:cs typeface="Arial" charset="0"/>
              </a:rPr>
              <a:t>−</a:t>
            </a:r>
            <a:r>
              <a:rPr lang="ru-RU" sz="2800" b="1">
                <a:solidFill>
                  <a:srgbClr val="000000"/>
                </a:solidFill>
              </a:rPr>
              <a:t> 16</a:t>
            </a:r>
          </a:p>
        </p:txBody>
      </p:sp>
      <p:sp>
        <p:nvSpPr>
          <p:cNvPr id="37893" name="AutoShape 4"/>
          <p:cNvSpPr>
            <a:spLocks noChangeArrowheads="1"/>
          </p:cNvSpPr>
          <p:nvPr/>
        </p:nvSpPr>
        <p:spPr bwMode="auto">
          <a:xfrm>
            <a:off x="3276600" y="563563"/>
            <a:ext cx="1008063" cy="936625"/>
          </a:xfrm>
          <a:prstGeom prst="triangle">
            <a:avLst>
              <a:gd name="adj" fmla="val 50000"/>
            </a:avLst>
          </a:prstGeom>
          <a:solidFill>
            <a:srgbClr val="33CCFF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: 42</a:t>
            </a:r>
          </a:p>
        </p:txBody>
      </p:sp>
      <p:sp>
        <p:nvSpPr>
          <p:cNvPr id="37894" name="Oval 5"/>
          <p:cNvSpPr>
            <a:spLocks noChangeArrowheads="1"/>
          </p:cNvSpPr>
          <p:nvPr/>
        </p:nvSpPr>
        <p:spPr bwMode="auto">
          <a:xfrm>
            <a:off x="4778375" y="620713"/>
            <a:ext cx="936625" cy="863600"/>
          </a:xfrm>
          <a:prstGeom prst="ellipse">
            <a:avLst/>
          </a:prstGeom>
          <a:solidFill>
            <a:srgbClr val="90FF21"/>
          </a:solidFill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+ 68</a:t>
            </a:r>
          </a:p>
        </p:txBody>
      </p:sp>
      <p:sp>
        <p:nvSpPr>
          <p:cNvPr id="37895" name="AutoShape 6"/>
          <p:cNvSpPr>
            <a:spLocks noChangeArrowheads="1"/>
          </p:cNvSpPr>
          <p:nvPr/>
        </p:nvSpPr>
        <p:spPr bwMode="auto">
          <a:xfrm>
            <a:off x="6157913" y="476250"/>
            <a:ext cx="935037" cy="1152525"/>
          </a:xfrm>
          <a:prstGeom prst="diamond">
            <a:avLst/>
          </a:prstGeom>
          <a:solidFill>
            <a:srgbClr val="FFFF71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: 14</a:t>
            </a:r>
          </a:p>
        </p:txBody>
      </p:sp>
      <p:sp>
        <p:nvSpPr>
          <p:cNvPr id="158727" name="Rectangle 7"/>
          <p:cNvSpPr>
            <a:spLocks noChangeArrowheads="1"/>
          </p:cNvSpPr>
          <p:nvPr/>
        </p:nvSpPr>
        <p:spPr bwMode="auto">
          <a:xfrm>
            <a:off x="7667625" y="692150"/>
            <a:ext cx="1008063" cy="719138"/>
          </a:xfrm>
          <a:prstGeom prst="rect">
            <a:avLst/>
          </a:prstGeom>
          <a:solidFill>
            <a:srgbClr val="33CCFF"/>
          </a:soli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37897" name="Line 8"/>
          <p:cNvSpPr>
            <a:spLocks noChangeShapeType="1"/>
          </p:cNvSpPr>
          <p:nvPr/>
        </p:nvSpPr>
        <p:spPr bwMode="auto">
          <a:xfrm>
            <a:off x="1619250" y="1052513"/>
            <a:ext cx="431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898" name="Line 9"/>
          <p:cNvSpPr>
            <a:spLocks noChangeShapeType="1"/>
          </p:cNvSpPr>
          <p:nvPr/>
        </p:nvSpPr>
        <p:spPr bwMode="auto">
          <a:xfrm>
            <a:off x="2987675" y="1052513"/>
            <a:ext cx="431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899" name="Line 10"/>
          <p:cNvSpPr>
            <a:spLocks noChangeShapeType="1"/>
          </p:cNvSpPr>
          <p:nvPr/>
        </p:nvSpPr>
        <p:spPr bwMode="auto">
          <a:xfrm>
            <a:off x="4140200" y="1052513"/>
            <a:ext cx="576263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00" name="Line 11"/>
          <p:cNvSpPr>
            <a:spLocks noChangeShapeType="1"/>
          </p:cNvSpPr>
          <p:nvPr/>
        </p:nvSpPr>
        <p:spPr bwMode="auto">
          <a:xfrm>
            <a:off x="7213600" y="1052513"/>
            <a:ext cx="358775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>
            <a:off x="5795963" y="1052513"/>
            <a:ext cx="288925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02" name="AutoShape 14"/>
          <p:cNvSpPr>
            <a:spLocks noChangeArrowheads="1"/>
          </p:cNvSpPr>
          <p:nvPr/>
        </p:nvSpPr>
        <p:spPr bwMode="auto">
          <a:xfrm>
            <a:off x="285750" y="1989138"/>
            <a:ext cx="1335088" cy="1079500"/>
          </a:xfrm>
          <a:prstGeom prst="octagon">
            <a:avLst>
              <a:gd name="adj" fmla="val 29287"/>
            </a:avLst>
          </a:prstGeom>
          <a:solidFill>
            <a:srgbClr val="FFFF71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  <a:cs typeface="Arial" charset="0"/>
              </a:rPr>
              <a:t>60 </a:t>
            </a:r>
            <a:r>
              <a:rPr lang="en-US" sz="2800" b="1">
                <a:solidFill>
                  <a:srgbClr val="000000"/>
                </a:solidFill>
              </a:rPr>
              <a:t>−</a:t>
            </a:r>
            <a:r>
              <a:rPr lang="ru-RU" sz="2800" b="1">
                <a:solidFill>
                  <a:srgbClr val="000000"/>
                </a:solidFill>
              </a:rPr>
              <a:t> </a:t>
            </a:r>
            <a:r>
              <a:rPr lang="ru-RU" sz="2800" b="1">
                <a:solidFill>
                  <a:srgbClr val="000000"/>
                </a:solidFill>
                <a:cs typeface="Arial" charset="0"/>
              </a:rPr>
              <a:t>45</a:t>
            </a:r>
          </a:p>
        </p:txBody>
      </p:sp>
      <p:sp>
        <p:nvSpPr>
          <p:cNvPr id="158735" name="AutoShape 15"/>
          <p:cNvSpPr>
            <a:spLocks noChangeArrowheads="1"/>
          </p:cNvSpPr>
          <p:nvPr/>
        </p:nvSpPr>
        <p:spPr bwMode="auto">
          <a:xfrm>
            <a:off x="7812088" y="3716338"/>
            <a:ext cx="792162" cy="792162"/>
          </a:xfrm>
          <a:prstGeom prst="octagon">
            <a:avLst>
              <a:gd name="adj" fmla="val 29287"/>
            </a:avLst>
          </a:prstGeom>
          <a:solidFill>
            <a:srgbClr val="FFFF71"/>
          </a:soli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?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904" name="AutoShape 16"/>
          <p:cNvSpPr>
            <a:spLocks noChangeArrowheads="1"/>
          </p:cNvSpPr>
          <p:nvPr/>
        </p:nvSpPr>
        <p:spPr bwMode="auto">
          <a:xfrm>
            <a:off x="6494463" y="5229225"/>
            <a:ext cx="792162" cy="792163"/>
          </a:xfrm>
          <a:prstGeom prst="octagon">
            <a:avLst>
              <a:gd name="adj" fmla="val 29287"/>
            </a:avLst>
          </a:prstGeom>
          <a:solidFill>
            <a:srgbClr val="FFFF71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  <a:cs typeface="Arial" charset="0"/>
              </a:rPr>
              <a:t>: 2</a:t>
            </a:r>
            <a:endParaRPr lang="ru-RU" sz="2800" b="1">
              <a:solidFill>
                <a:srgbClr val="000000"/>
              </a:solidFill>
            </a:endParaRPr>
          </a:p>
        </p:txBody>
      </p:sp>
      <p:sp>
        <p:nvSpPr>
          <p:cNvPr id="158737" name="AutoShape 17"/>
          <p:cNvSpPr>
            <a:spLocks noChangeArrowheads="1"/>
          </p:cNvSpPr>
          <p:nvPr/>
        </p:nvSpPr>
        <p:spPr bwMode="auto">
          <a:xfrm>
            <a:off x="7740650" y="5135563"/>
            <a:ext cx="1008063" cy="936625"/>
          </a:xfrm>
          <a:prstGeom prst="triangle">
            <a:avLst>
              <a:gd name="adj" fmla="val 50000"/>
            </a:avLst>
          </a:prstGeom>
          <a:solidFill>
            <a:srgbClr val="33CCFF"/>
          </a:solidFill>
          <a:ln w="1905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?</a:t>
            </a:r>
          </a:p>
        </p:txBody>
      </p:sp>
      <p:sp>
        <p:nvSpPr>
          <p:cNvPr id="37906" name="AutoShape 18"/>
          <p:cNvSpPr>
            <a:spLocks noChangeArrowheads="1"/>
          </p:cNvSpPr>
          <p:nvPr/>
        </p:nvSpPr>
        <p:spPr bwMode="auto">
          <a:xfrm>
            <a:off x="323850" y="3429000"/>
            <a:ext cx="1295400" cy="1223963"/>
          </a:xfrm>
          <a:prstGeom prst="triangle">
            <a:avLst>
              <a:gd name="adj" fmla="val 50000"/>
            </a:avLst>
          </a:prstGeom>
          <a:solidFill>
            <a:srgbClr val="33CCFF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70: 5</a:t>
            </a:r>
          </a:p>
        </p:txBody>
      </p:sp>
      <p:sp>
        <p:nvSpPr>
          <p:cNvPr id="37907" name="AutoShape 19"/>
          <p:cNvSpPr>
            <a:spLocks noChangeArrowheads="1"/>
          </p:cNvSpPr>
          <p:nvPr/>
        </p:nvSpPr>
        <p:spPr bwMode="auto">
          <a:xfrm>
            <a:off x="1979613" y="2063750"/>
            <a:ext cx="1008062" cy="936625"/>
          </a:xfrm>
          <a:prstGeom prst="triangle">
            <a:avLst>
              <a:gd name="adj" fmla="val 50000"/>
            </a:avLst>
          </a:prstGeom>
          <a:solidFill>
            <a:srgbClr val="33CCFF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∙ 2</a:t>
            </a:r>
          </a:p>
        </p:txBody>
      </p:sp>
      <p:sp>
        <p:nvSpPr>
          <p:cNvPr id="37908" name="Oval 20"/>
          <p:cNvSpPr>
            <a:spLocks noChangeArrowheads="1"/>
          </p:cNvSpPr>
          <p:nvPr/>
        </p:nvSpPr>
        <p:spPr bwMode="auto">
          <a:xfrm>
            <a:off x="3419475" y="2133600"/>
            <a:ext cx="936625" cy="863600"/>
          </a:xfrm>
          <a:prstGeom prst="ellipse">
            <a:avLst/>
          </a:prstGeom>
          <a:solidFill>
            <a:srgbClr val="90FF21"/>
          </a:solidFill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+ 34</a:t>
            </a:r>
          </a:p>
        </p:txBody>
      </p:sp>
      <p:sp>
        <p:nvSpPr>
          <p:cNvPr id="37909" name="Oval 21"/>
          <p:cNvSpPr>
            <a:spLocks noChangeArrowheads="1"/>
          </p:cNvSpPr>
          <p:nvPr/>
        </p:nvSpPr>
        <p:spPr bwMode="auto">
          <a:xfrm>
            <a:off x="2051050" y="3716338"/>
            <a:ext cx="936625" cy="863600"/>
          </a:xfrm>
          <a:prstGeom prst="ellipse">
            <a:avLst/>
          </a:prstGeom>
          <a:solidFill>
            <a:srgbClr val="90FF21"/>
          </a:solidFill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>
                <a:solidFill>
                  <a:srgbClr val="000000"/>
                </a:solidFill>
              </a:rPr>
              <a:t>−</a:t>
            </a:r>
            <a:r>
              <a:rPr lang="ru-RU" sz="2800" b="1">
                <a:solidFill>
                  <a:srgbClr val="000000"/>
                </a:solidFill>
              </a:rPr>
              <a:t> 2</a:t>
            </a:r>
          </a:p>
        </p:txBody>
      </p:sp>
      <p:sp>
        <p:nvSpPr>
          <p:cNvPr id="37910" name="Oval 22"/>
          <p:cNvSpPr>
            <a:spLocks noChangeArrowheads="1"/>
          </p:cNvSpPr>
          <p:nvPr/>
        </p:nvSpPr>
        <p:spPr bwMode="auto">
          <a:xfrm>
            <a:off x="179388" y="5229225"/>
            <a:ext cx="1368425" cy="863600"/>
          </a:xfrm>
          <a:prstGeom prst="ellipse">
            <a:avLst/>
          </a:prstGeom>
          <a:solidFill>
            <a:srgbClr val="90FF21"/>
          </a:solidFill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50 </a:t>
            </a:r>
            <a:r>
              <a:rPr lang="en-US" sz="2800" b="1">
                <a:solidFill>
                  <a:srgbClr val="000000"/>
                </a:solidFill>
              </a:rPr>
              <a:t>−</a:t>
            </a:r>
            <a:r>
              <a:rPr lang="ru-RU" sz="2800" b="1">
                <a:solidFill>
                  <a:srgbClr val="000000"/>
                </a:solidFill>
              </a:rPr>
              <a:t> 26</a:t>
            </a:r>
          </a:p>
        </p:txBody>
      </p:sp>
      <p:sp>
        <p:nvSpPr>
          <p:cNvPr id="37911" name="AutoShape 23"/>
          <p:cNvSpPr>
            <a:spLocks noChangeArrowheads="1"/>
          </p:cNvSpPr>
          <p:nvPr/>
        </p:nvSpPr>
        <p:spPr bwMode="auto">
          <a:xfrm>
            <a:off x="3429000" y="3573463"/>
            <a:ext cx="935038" cy="1152525"/>
          </a:xfrm>
          <a:prstGeom prst="diamond">
            <a:avLst/>
          </a:prstGeom>
          <a:solidFill>
            <a:srgbClr val="FFFF71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  <a:cs typeface="Arial" charset="0"/>
              </a:rPr>
              <a:t>∙ 7</a:t>
            </a:r>
          </a:p>
        </p:txBody>
      </p:sp>
      <p:sp>
        <p:nvSpPr>
          <p:cNvPr id="37912" name="AutoShape 24"/>
          <p:cNvSpPr>
            <a:spLocks noChangeArrowheads="1"/>
          </p:cNvSpPr>
          <p:nvPr/>
        </p:nvSpPr>
        <p:spPr bwMode="auto">
          <a:xfrm>
            <a:off x="4787900" y="1989138"/>
            <a:ext cx="935038" cy="1152525"/>
          </a:xfrm>
          <a:prstGeom prst="diamond">
            <a:avLst/>
          </a:prstGeom>
          <a:solidFill>
            <a:srgbClr val="FFFF71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: 16</a:t>
            </a:r>
          </a:p>
        </p:txBody>
      </p:sp>
      <p:sp>
        <p:nvSpPr>
          <p:cNvPr id="37913" name="AutoShape 25"/>
          <p:cNvSpPr>
            <a:spLocks noChangeArrowheads="1"/>
          </p:cNvSpPr>
          <p:nvPr/>
        </p:nvSpPr>
        <p:spPr bwMode="auto">
          <a:xfrm>
            <a:off x="2143125" y="5084763"/>
            <a:ext cx="842963" cy="1152525"/>
          </a:xfrm>
          <a:prstGeom prst="diamond">
            <a:avLst/>
          </a:prstGeom>
          <a:solidFill>
            <a:srgbClr val="FFFF71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  <a:cs typeface="Arial" charset="0"/>
              </a:rPr>
              <a:t>∙ 3</a:t>
            </a:r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4787900" y="3789363"/>
            <a:ext cx="1008063" cy="719137"/>
          </a:xfrm>
          <a:prstGeom prst="rect">
            <a:avLst/>
          </a:prstGeom>
          <a:solidFill>
            <a:srgbClr val="33CCFF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+ 16</a:t>
            </a: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3419475" y="5300663"/>
            <a:ext cx="1008063" cy="719137"/>
          </a:xfrm>
          <a:prstGeom prst="rect">
            <a:avLst/>
          </a:prstGeom>
          <a:solidFill>
            <a:srgbClr val="33CCFF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: 4</a:t>
            </a:r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6156325" y="2205038"/>
            <a:ext cx="1008063" cy="719137"/>
          </a:xfrm>
          <a:prstGeom prst="rect">
            <a:avLst/>
          </a:prstGeom>
          <a:solidFill>
            <a:srgbClr val="33CCFF"/>
          </a:solidFill>
          <a:ln w="1905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∙ 15</a:t>
            </a:r>
          </a:p>
        </p:txBody>
      </p:sp>
      <p:sp>
        <p:nvSpPr>
          <p:cNvPr id="37917" name="AutoShape 29"/>
          <p:cNvSpPr>
            <a:spLocks noChangeArrowheads="1"/>
          </p:cNvSpPr>
          <p:nvPr/>
        </p:nvSpPr>
        <p:spPr bwMode="auto">
          <a:xfrm>
            <a:off x="4994275" y="5300663"/>
            <a:ext cx="935038" cy="649287"/>
          </a:xfrm>
          <a:prstGeom prst="roundRect">
            <a:avLst>
              <a:gd name="adj" fmla="val 16667"/>
            </a:avLst>
          </a:prstGeom>
          <a:solidFill>
            <a:srgbClr val="90FF21"/>
          </a:solidFill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+ 12</a:t>
            </a:r>
            <a:endParaRPr lang="ru-RU" sz="2800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7918" name="AutoShape 30"/>
          <p:cNvSpPr>
            <a:spLocks noChangeArrowheads="1"/>
          </p:cNvSpPr>
          <p:nvPr/>
        </p:nvSpPr>
        <p:spPr bwMode="auto">
          <a:xfrm>
            <a:off x="6280150" y="3789363"/>
            <a:ext cx="935038" cy="649287"/>
          </a:xfrm>
          <a:prstGeom prst="roundRect">
            <a:avLst>
              <a:gd name="adj" fmla="val 16667"/>
            </a:avLst>
          </a:prstGeom>
          <a:solidFill>
            <a:srgbClr val="90FF21"/>
          </a:solidFill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solidFill>
                  <a:srgbClr val="000000"/>
                </a:solidFill>
              </a:rPr>
              <a:t>: 5</a:t>
            </a:r>
            <a:endParaRPr lang="ru-RU" sz="2800" b="1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7919" name="Line 31"/>
          <p:cNvSpPr>
            <a:spLocks noChangeShapeType="1"/>
          </p:cNvSpPr>
          <p:nvPr/>
        </p:nvSpPr>
        <p:spPr bwMode="auto">
          <a:xfrm>
            <a:off x="1711325" y="2565400"/>
            <a:ext cx="431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20" name="Line 32"/>
          <p:cNvSpPr>
            <a:spLocks noChangeShapeType="1"/>
          </p:cNvSpPr>
          <p:nvPr/>
        </p:nvSpPr>
        <p:spPr bwMode="auto">
          <a:xfrm>
            <a:off x="7235825" y="2565400"/>
            <a:ext cx="431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21" name="Line 33"/>
          <p:cNvSpPr>
            <a:spLocks noChangeShapeType="1"/>
          </p:cNvSpPr>
          <p:nvPr/>
        </p:nvSpPr>
        <p:spPr bwMode="auto">
          <a:xfrm>
            <a:off x="5795963" y="2565400"/>
            <a:ext cx="288925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22" name="Line 34"/>
          <p:cNvSpPr>
            <a:spLocks noChangeShapeType="1"/>
          </p:cNvSpPr>
          <p:nvPr/>
        </p:nvSpPr>
        <p:spPr bwMode="auto">
          <a:xfrm>
            <a:off x="1476375" y="4149725"/>
            <a:ext cx="431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23" name="Line 35"/>
          <p:cNvSpPr>
            <a:spLocks noChangeShapeType="1"/>
          </p:cNvSpPr>
          <p:nvPr/>
        </p:nvSpPr>
        <p:spPr bwMode="auto">
          <a:xfrm>
            <a:off x="3059113" y="4149725"/>
            <a:ext cx="288925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24" name="Line 36"/>
          <p:cNvSpPr>
            <a:spLocks noChangeShapeType="1"/>
          </p:cNvSpPr>
          <p:nvPr/>
        </p:nvSpPr>
        <p:spPr bwMode="auto">
          <a:xfrm>
            <a:off x="4427538" y="2565400"/>
            <a:ext cx="287337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25" name="Line 37"/>
          <p:cNvSpPr>
            <a:spLocks noChangeShapeType="1"/>
          </p:cNvSpPr>
          <p:nvPr/>
        </p:nvSpPr>
        <p:spPr bwMode="auto">
          <a:xfrm>
            <a:off x="7283450" y="4149725"/>
            <a:ext cx="431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26" name="Line 38"/>
          <p:cNvSpPr>
            <a:spLocks noChangeShapeType="1"/>
          </p:cNvSpPr>
          <p:nvPr/>
        </p:nvSpPr>
        <p:spPr bwMode="auto">
          <a:xfrm>
            <a:off x="2925763" y="2565400"/>
            <a:ext cx="431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27" name="Line 39"/>
          <p:cNvSpPr>
            <a:spLocks noChangeShapeType="1"/>
          </p:cNvSpPr>
          <p:nvPr/>
        </p:nvSpPr>
        <p:spPr bwMode="auto">
          <a:xfrm>
            <a:off x="5854700" y="4149725"/>
            <a:ext cx="360363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28" name="Line 40"/>
          <p:cNvSpPr>
            <a:spLocks noChangeShapeType="1"/>
          </p:cNvSpPr>
          <p:nvPr/>
        </p:nvSpPr>
        <p:spPr bwMode="auto">
          <a:xfrm>
            <a:off x="4498975" y="4149725"/>
            <a:ext cx="287338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29" name="Line 41"/>
          <p:cNvSpPr>
            <a:spLocks noChangeShapeType="1"/>
          </p:cNvSpPr>
          <p:nvPr/>
        </p:nvSpPr>
        <p:spPr bwMode="auto">
          <a:xfrm>
            <a:off x="5997575" y="5661025"/>
            <a:ext cx="431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30" name="Line 42"/>
          <p:cNvSpPr>
            <a:spLocks noChangeShapeType="1"/>
          </p:cNvSpPr>
          <p:nvPr/>
        </p:nvSpPr>
        <p:spPr bwMode="auto">
          <a:xfrm>
            <a:off x="7380288" y="5661025"/>
            <a:ext cx="431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31" name="Line 43"/>
          <p:cNvSpPr>
            <a:spLocks noChangeShapeType="1"/>
          </p:cNvSpPr>
          <p:nvPr/>
        </p:nvSpPr>
        <p:spPr bwMode="auto">
          <a:xfrm>
            <a:off x="4497388" y="5661025"/>
            <a:ext cx="431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32" name="Line 45"/>
          <p:cNvSpPr>
            <a:spLocks noChangeShapeType="1"/>
          </p:cNvSpPr>
          <p:nvPr/>
        </p:nvSpPr>
        <p:spPr bwMode="auto">
          <a:xfrm>
            <a:off x="1639888" y="5661025"/>
            <a:ext cx="431800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7933" name="Line 11"/>
          <p:cNvSpPr>
            <a:spLocks noChangeShapeType="1"/>
          </p:cNvSpPr>
          <p:nvPr/>
        </p:nvSpPr>
        <p:spPr bwMode="auto">
          <a:xfrm>
            <a:off x="3000375" y="5643563"/>
            <a:ext cx="358775" cy="0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4" name="Oval 21"/>
          <p:cNvSpPr>
            <a:spLocks noChangeArrowheads="1"/>
          </p:cNvSpPr>
          <p:nvPr/>
        </p:nvSpPr>
        <p:spPr bwMode="auto">
          <a:xfrm>
            <a:off x="7786688" y="2071688"/>
            <a:ext cx="936625" cy="863600"/>
          </a:xfrm>
          <a:prstGeom prst="ellipse">
            <a:avLst/>
          </a:prstGeom>
          <a:solidFill>
            <a:srgbClr val="90FF21"/>
          </a:solidFill>
          <a:ln w="19050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?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42875" y="142875"/>
            <a:ext cx="8858250" cy="6572250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819" name="AutoShape 2"/>
          <p:cNvSpPr>
            <a:spLocks noChangeArrowheads="1"/>
          </p:cNvSpPr>
          <p:nvPr/>
        </p:nvSpPr>
        <p:spPr bwMode="auto">
          <a:xfrm>
            <a:off x="611188" y="476250"/>
            <a:ext cx="2449512" cy="1727200"/>
          </a:xfrm>
          <a:prstGeom prst="irregularSeal1">
            <a:avLst/>
          </a:prstGeom>
          <a:solidFill>
            <a:srgbClr val="FFFF00"/>
          </a:solidFill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latin typeface="Arial" pitchFamily="34" charset="0"/>
              </a:rPr>
              <a:t>6 ∙ 25</a:t>
            </a:r>
          </a:p>
        </p:txBody>
      </p:sp>
      <p:sp>
        <p:nvSpPr>
          <p:cNvPr id="34820" name="AutoShape 3"/>
          <p:cNvSpPr>
            <a:spLocks noChangeArrowheads="1"/>
          </p:cNvSpPr>
          <p:nvPr/>
        </p:nvSpPr>
        <p:spPr bwMode="auto">
          <a:xfrm>
            <a:off x="611188" y="2493963"/>
            <a:ext cx="2449512" cy="1727200"/>
          </a:xfrm>
          <a:prstGeom prst="irregularSeal1">
            <a:avLst/>
          </a:prstGeom>
          <a:solidFill>
            <a:srgbClr val="FF66FF"/>
          </a:solidFill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latin typeface="Arial" pitchFamily="34" charset="0"/>
              </a:rPr>
              <a:t>8 ∙125</a:t>
            </a:r>
          </a:p>
        </p:txBody>
      </p:sp>
      <p:sp>
        <p:nvSpPr>
          <p:cNvPr id="34821" name="AutoShape 4"/>
          <p:cNvSpPr>
            <a:spLocks noChangeArrowheads="1"/>
          </p:cNvSpPr>
          <p:nvPr/>
        </p:nvSpPr>
        <p:spPr bwMode="auto">
          <a:xfrm>
            <a:off x="611188" y="4654550"/>
            <a:ext cx="2449512" cy="1727200"/>
          </a:xfrm>
          <a:prstGeom prst="irregularSeal1">
            <a:avLst/>
          </a:prstGeom>
          <a:solidFill>
            <a:srgbClr val="00B0F0"/>
          </a:solidFill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latin typeface="Arial" pitchFamily="34" charset="0"/>
              </a:rPr>
              <a:t>25 ∙ 8</a:t>
            </a:r>
          </a:p>
        </p:txBody>
      </p:sp>
      <p:sp>
        <p:nvSpPr>
          <p:cNvPr id="34822" name="AutoShape 5"/>
          <p:cNvSpPr>
            <a:spLocks noChangeArrowheads="1"/>
          </p:cNvSpPr>
          <p:nvPr/>
        </p:nvSpPr>
        <p:spPr bwMode="auto">
          <a:xfrm>
            <a:off x="3562350" y="4654550"/>
            <a:ext cx="2449513" cy="1727200"/>
          </a:xfrm>
          <a:prstGeom prst="irregularSeal1">
            <a:avLst/>
          </a:prstGeom>
          <a:solidFill>
            <a:srgbClr val="92D050"/>
          </a:solidFill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latin typeface="Arial" pitchFamily="34" charset="0"/>
              </a:rPr>
              <a:t>250 ∙ 4</a:t>
            </a:r>
          </a:p>
        </p:txBody>
      </p:sp>
      <p:sp>
        <p:nvSpPr>
          <p:cNvPr id="34823" name="AutoShape 6"/>
          <p:cNvSpPr>
            <a:spLocks noChangeArrowheads="1"/>
          </p:cNvSpPr>
          <p:nvPr/>
        </p:nvSpPr>
        <p:spPr bwMode="auto">
          <a:xfrm>
            <a:off x="3492500" y="2422525"/>
            <a:ext cx="2449513" cy="1727200"/>
          </a:xfrm>
          <a:prstGeom prst="irregularSeal1">
            <a:avLst/>
          </a:prstGeom>
          <a:solidFill>
            <a:srgbClr val="FFFF00"/>
          </a:solidFill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latin typeface="Arial" pitchFamily="34" charset="0"/>
              </a:rPr>
              <a:t>75 ∙ 4</a:t>
            </a:r>
          </a:p>
        </p:txBody>
      </p:sp>
      <p:sp>
        <p:nvSpPr>
          <p:cNvPr id="34824" name="AutoShape 7"/>
          <p:cNvSpPr>
            <a:spLocks noChangeArrowheads="1"/>
          </p:cNvSpPr>
          <p:nvPr/>
        </p:nvSpPr>
        <p:spPr bwMode="auto">
          <a:xfrm>
            <a:off x="3492500" y="406400"/>
            <a:ext cx="2449513" cy="1727200"/>
          </a:xfrm>
          <a:prstGeom prst="irregularSeal1">
            <a:avLst/>
          </a:prstGeom>
          <a:solidFill>
            <a:srgbClr val="92D050"/>
          </a:solidFill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latin typeface="Arial" pitchFamily="34" charset="0"/>
              </a:rPr>
              <a:t>50 ∙ 8</a:t>
            </a:r>
          </a:p>
        </p:txBody>
      </p:sp>
      <p:sp>
        <p:nvSpPr>
          <p:cNvPr id="34825" name="AutoShape 8"/>
          <p:cNvSpPr>
            <a:spLocks noChangeArrowheads="1"/>
          </p:cNvSpPr>
          <p:nvPr/>
        </p:nvSpPr>
        <p:spPr bwMode="auto">
          <a:xfrm>
            <a:off x="6443663" y="4654550"/>
            <a:ext cx="2449512" cy="1727200"/>
          </a:xfrm>
          <a:prstGeom prst="irregularSeal1">
            <a:avLst/>
          </a:prstGeom>
          <a:solidFill>
            <a:srgbClr val="FFFF00"/>
          </a:solidFill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4000" b="1">
                <a:latin typeface="Arial" pitchFamily="34" charset="0"/>
              </a:rPr>
              <a:t>4 ∙ 45</a:t>
            </a:r>
          </a:p>
        </p:txBody>
      </p:sp>
      <p:sp>
        <p:nvSpPr>
          <p:cNvPr id="34826" name="AutoShape 9"/>
          <p:cNvSpPr>
            <a:spLocks noChangeArrowheads="1"/>
          </p:cNvSpPr>
          <p:nvPr/>
        </p:nvSpPr>
        <p:spPr bwMode="auto">
          <a:xfrm>
            <a:off x="6370638" y="2420938"/>
            <a:ext cx="2449512" cy="1727200"/>
          </a:xfrm>
          <a:prstGeom prst="irregularSeal1">
            <a:avLst/>
          </a:prstGeom>
          <a:solidFill>
            <a:srgbClr val="FF66FF"/>
          </a:solidFill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latin typeface="Arial" pitchFamily="34" charset="0"/>
              </a:rPr>
              <a:t>125 ∙16</a:t>
            </a:r>
          </a:p>
        </p:txBody>
      </p:sp>
      <p:sp>
        <p:nvSpPr>
          <p:cNvPr id="34827" name="AutoShape 10"/>
          <p:cNvSpPr>
            <a:spLocks noChangeArrowheads="1"/>
          </p:cNvSpPr>
          <p:nvPr/>
        </p:nvSpPr>
        <p:spPr bwMode="auto">
          <a:xfrm>
            <a:off x="6443663" y="406400"/>
            <a:ext cx="2449512" cy="1727200"/>
          </a:xfrm>
          <a:prstGeom prst="irregularSeal1">
            <a:avLst/>
          </a:prstGeom>
          <a:solidFill>
            <a:srgbClr val="00B0F0"/>
          </a:solidFill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latin typeface="Arial" pitchFamily="34" charset="0"/>
              </a:rPr>
              <a:t>500 ∙40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009900"/>
          </a:xfrm>
          <a:solidFill>
            <a:srgbClr val="92D050"/>
          </a:solidFill>
        </p:spPr>
        <p:txBody>
          <a:bodyPr/>
          <a:lstStyle/>
          <a:p>
            <a:pPr eaLnBrk="1" hangingPunct="1"/>
            <a:r>
              <a:rPr lang="ru-RU" smtClean="0"/>
              <a:t>.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3573463"/>
            <a:ext cx="4103687" cy="2951162"/>
          </a:xfrm>
          <a:solidFill>
            <a:srgbClr val="92D050"/>
          </a:solid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1200" smtClean="0"/>
          </a:p>
          <a:p>
            <a:pPr algn="ctr" eaLnBrk="1" hangingPunct="1">
              <a:buFontTx/>
              <a:buNone/>
            </a:pPr>
            <a:endParaRPr lang="ru-RU" sz="8000" b="1" i="1" smtClean="0">
              <a:solidFill>
                <a:srgbClr val="0000FF"/>
              </a:solidFill>
              <a:latin typeface="Times New Roman" pitchFamily="18" charset="0"/>
            </a:endParaRPr>
          </a:p>
        </p:txBody>
      </p:sp>
      <p:sp>
        <p:nvSpPr>
          <p:cNvPr id="41988" name="AutoShape 4"/>
          <p:cNvSpPr>
            <a:spLocks noChangeArrowheads="1"/>
          </p:cNvSpPr>
          <p:nvPr/>
        </p:nvSpPr>
        <p:spPr bwMode="auto">
          <a:xfrm>
            <a:off x="971550" y="333375"/>
            <a:ext cx="7200900" cy="2735263"/>
          </a:xfrm>
          <a:prstGeom prst="cloudCallout">
            <a:avLst>
              <a:gd name="adj1" fmla="val -44181"/>
              <a:gd name="adj2" fmla="val 54181"/>
            </a:avLst>
          </a:prstGeom>
          <a:solidFill>
            <a:srgbClr val="66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ru-RU" sz="4000" b="1" i="1"/>
              <a:t>Найдите половину числа 560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572000" y="3573463"/>
            <a:ext cx="4103688" cy="2951162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ru-RU" sz="1200"/>
          </a:p>
          <a:p>
            <a:pPr marL="342900" indent="-342900" algn="ctr">
              <a:spcBef>
                <a:spcPct val="20000"/>
              </a:spcBef>
            </a:pPr>
            <a:endParaRPr lang="ru-RU" sz="800" b="1" i="1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ru-RU" sz="800" b="1" i="1">
              <a:solidFill>
                <a:srgbClr val="FF3300"/>
              </a:solidFill>
              <a:latin typeface="Times New Roman" pitchFamily="18" charset="0"/>
            </a:endParaRPr>
          </a:p>
          <a:p>
            <a:pPr marL="342900" indent="-342900" algn="ctr">
              <a:spcBef>
                <a:spcPct val="20000"/>
              </a:spcBef>
            </a:pPr>
            <a:endParaRPr lang="ru-RU" sz="5400" b="1" i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41990" name="AutoShape 6"/>
          <p:cNvSpPr>
            <a:spLocks noChangeArrowheads="1"/>
          </p:cNvSpPr>
          <p:nvPr/>
        </p:nvSpPr>
        <p:spPr bwMode="auto">
          <a:xfrm>
            <a:off x="684213" y="3716338"/>
            <a:ext cx="3671887" cy="2449512"/>
          </a:xfrm>
          <a:prstGeom prst="wedgeEllipseCallout">
            <a:avLst>
              <a:gd name="adj1" fmla="val -43750"/>
              <a:gd name="adj2" fmla="val 70000"/>
            </a:avLst>
          </a:prstGeom>
          <a:solidFill>
            <a:srgbClr val="FF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i="1"/>
              <a:t>Найдите треть числа 327</a:t>
            </a:r>
          </a:p>
        </p:txBody>
      </p:sp>
      <p:sp>
        <p:nvSpPr>
          <p:cNvPr id="41991" name="Text Box 8"/>
          <p:cNvSpPr txBox="1">
            <a:spLocks noChangeArrowheads="1"/>
          </p:cNvSpPr>
          <p:nvPr/>
        </p:nvSpPr>
        <p:spPr bwMode="auto">
          <a:xfrm>
            <a:off x="7072313" y="476567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800"/>
          </a:p>
        </p:txBody>
      </p:sp>
      <p:sp>
        <p:nvSpPr>
          <p:cNvPr id="41992" name="AutoShape 12"/>
          <p:cNvSpPr>
            <a:spLocks noChangeArrowheads="1"/>
          </p:cNvSpPr>
          <p:nvPr/>
        </p:nvSpPr>
        <p:spPr bwMode="auto">
          <a:xfrm>
            <a:off x="4859338" y="3789363"/>
            <a:ext cx="3673475" cy="2590800"/>
          </a:xfrm>
          <a:prstGeom prst="wedgeRoundRectCallout">
            <a:avLst>
              <a:gd name="adj1" fmla="val -51079"/>
              <a:gd name="adj2" fmla="val 69977"/>
              <a:gd name="adj3" fmla="val 16667"/>
            </a:avLst>
          </a:prstGeom>
          <a:solidFill>
            <a:srgbClr val="FFFF2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i="1"/>
              <a:t>Найдите четверть числа 1000</a:t>
            </a:r>
          </a:p>
          <a:p>
            <a:pPr algn="ctr"/>
            <a:endParaRPr lang="ru-RU" sz="2800">
              <a:solidFill>
                <a:srgbClr val="009900"/>
              </a:solidFill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body" orient="vert" idx="1"/>
          </p:nvPr>
        </p:nvSpPr>
        <p:spPr>
          <a:xfrm>
            <a:off x="214313" y="1357313"/>
            <a:ext cx="8715375" cy="5214937"/>
          </a:xfrm>
          <a:gradFill rotWithShape="1">
            <a:gsLst>
              <a:gs pos="0">
                <a:srgbClr val="CC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>
            <a:solidFill>
              <a:schemeClr val="tx1"/>
            </a:solidFill>
          </a:ln>
        </p:spPr>
        <p:txBody>
          <a:bodyPr vert="horz"/>
          <a:lstStyle/>
          <a:p>
            <a:pPr eaLnBrk="1" hangingPunct="1">
              <a:spcBef>
                <a:spcPct val="0"/>
              </a:spcBef>
            </a:pPr>
            <a:r>
              <a:rPr lang="ru-RU" sz="2800" b="1" smtClean="0">
                <a:solidFill>
                  <a:srgbClr val="0000FF"/>
                </a:solidFill>
              </a:rPr>
              <a:t>∙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 orient="vert"/>
          </p:nvPr>
        </p:nvSpPr>
        <p:spPr>
          <a:xfrm>
            <a:off x="142875" y="142875"/>
            <a:ext cx="8858250" cy="477813"/>
          </a:xfrm>
          <a:gradFill rotWithShape="1">
            <a:gsLst>
              <a:gs pos="0">
                <a:srgbClr val="FF9933"/>
              </a:gs>
              <a:gs pos="50000">
                <a:srgbClr val="FFFF99"/>
              </a:gs>
              <a:gs pos="100000">
                <a:srgbClr val="FF9933"/>
              </a:gs>
            </a:gsLst>
            <a:lin ang="5400000" scaled="1"/>
          </a:gradFill>
        </p:spPr>
        <p:txBody>
          <a:bodyPr vert="horz">
            <a:normAutofit fontScale="90000"/>
          </a:bodyPr>
          <a:lstStyle/>
          <a:p>
            <a:pPr algn="ctr" eaLnBrk="1" hangingPunct="1"/>
            <a:endParaRPr lang="ru-RU" b="1" i="1" dirty="0" smtClean="0">
              <a:solidFill>
                <a:srgbClr val="008000"/>
              </a:solidFill>
              <a:latin typeface="Times New Roman" pitchFamily="18" charset="0"/>
            </a:endParaRP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755650" y="1916113"/>
            <a:ext cx="1800225" cy="649287"/>
          </a:xfrm>
          <a:prstGeom prst="flowChartTerminator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36 + 34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755650" y="2852738"/>
            <a:ext cx="1800225" cy="649287"/>
          </a:xfrm>
          <a:prstGeom prst="flowChartTerminator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54 – 8</a:t>
            </a:r>
          </a:p>
        </p:txBody>
      </p:sp>
      <p:sp>
        <p:nvSpPr>
          <p:cNvPr id="16390" name="AutoShape 6"/>
          <p:cNvSpPr>
            <a:spLocks noChangeArrowheads="1"/>
          </p:cNvSpPr>
          <p:nvPr/>
        </p:nvSpPr>
        <p:spPr bwMode="auto">
          <a:xfrm>
            <a:off x="755650" y="3860800"/>
            <a:ext cx="1800225" cy="649288"/>
          </a:xfrm>
          <a:prstGeom prst="flowChartTerminator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4</a:t>
            </a:r>
            <a:r>
              <a:rPr lang="en-US" sz="3200" b="1">
                <a:solidFill>
                  <a:srgbClr val="0000FF"/>
                </a:solidFill>
              </a:rPr>
              <a:t>6</a:t>
            </a:r>
            <a:r>
              <a:rPr lang="ru-RU" sz="3200" b="1">
                <a:solidFill>
                  <a:srgbClr val="0000FF"/>
                </a:solidFill>
              </a:rPr>
              <a:t> + 9</a:t>
            </a:r>
          </a:p>
        </p:txBody>
      </p:sp>
      <p:sp>
        <p:nvSpPr>
          <p:cNvPr id="16391" name="AutoShape 7"/>
          <p:cNvSpPr>
            <a:spLocks noChangeArrowheads="1"/>
          </p:cNvSpPr>
          <p:nvPr/>
        </p:nvSpPr>
        <p:spPr bwMode="auto">
          <a:xfrm>
            <a:off x="755650" y="4868863"/>
            <a:ext cx="1800225" cy="649287"/>
          </a:xfrm>
          <a:prstGeom prst="flowChartTerminator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100 – 1</a:t>
            </a:r>
            <a:r>
              <a:rPr lang="en-US" sz="3200" b="1">
                <a:solidFill>
                  <a:srgbClr val="0000FF"/>
                </a:solidFill>
              </a:rPr>
              <a:t>9</a:t>
            </a:r>
            <a:endParaRPr lang="ru-RU" sz="3200" b="1">
              <a:solidFill>
                <a:srgbClr val="0000FF"/>
              </a:solidFill>
            </a:endParaRPr>
          </a:p>
        </p:txBody>
      </p:sp>
      <p:sp>
        <p:nvSpPr>
          <p:cNvPr id="16392" name="AutoShape 8"/>
          <p:cNvSpPr>
            <a:spLocks noChangeArrowheads="1"/>
          </p:cNvSpPr>
          <p:nvPr/>
        </p:nvSpPr>
        <p:spPr bwMode="auto">
          <a:xfrm>
            <a:off x="755650" y="5803900"/>
            <a:ext cx="1800225" cy="649288"/>
          </a:xfrm>
          <a:prstGeom prst="flowChartTerminator">
            <a:avLst/>
          </a:prstGeom>
          <a:solidFill>
            <a:srgbClr val="CC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64 + 12</a:t>
            </a:r>
          </a:p>
        </p:txBody>
      </p:sp>
      <p:sp>
        <p:nvSpPr>
          <p:cNvPr id="16393" name="AutoShape 9"/>
          <p:cNvSpPr>
            <a:spLocks noChangeArrowheads="1"/>
          </p:cNvSpPr>
          <p:nvPr/>
        </p:nvSpPr>
        <p:spPr bwMode="auto">
          <a:xfrm>
            <a:off x="3708400" y="2852738"/>
            <a:ext cx="1800225" cy="649287"/>
          </a:xfrm>
          <a:prstGeom prst="flowChartTerminator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21 + 76</a:t>
            </a: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>
            <a:off x="3708400" y="3860800"/>
            <a:ext cx="1800225" cy="649288"/>
          </a:xfrm>
          <a:prstGeom prst="flowChartTerminator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32 – 19</a:t>
            </a:r>
          </a:p>
        </p:txBody>
      </p:sp>
      <p:sp>
        <p:nvSpPr>
          <p:cNvPr id="16395" name="AutoShape 11"/>
          <p:cNvSpPr>
            <a:spLocks noChangeArrowheads="1"/>
          </p:cNvSpPr>
          <p:nvPr/>
        </p:nvSpPr>
        <p:spPr bwMode="auto">
          <a:xfrm>
            <a:off x="3779838" y="4868863"/>
            <a:ext cx="1800225" cy="649287"/>
          </a:xfrm>
          <a:prstGeom prst="flowChartTerminator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solidFill>
                  <a:srgbClr val="0000FF"/>
                </a:solidFill>
              </a:rPr>
              <a:t>4</a:t>
            </a:r>
            <a:r>
              <a:rPr lang="ru-RU" sz="3200" b="1">
                <a:solidFill>
                  <a:srgbClr val="0000FF"/>
                </a:solidFill>
              </a:rPr>
              <a:t>1 + </a:t>
            </a:r>
            <a:r>
              <a:rPr lang="en-US" sz="3200" b="1">
                <a:solidFill>
                  <a:srgbClr val="0000FF"/>
                </a:solidFill>
              </a:rPr>
              <a:t>36</a:t>
            </a:r>
            <a:endParaRPr lang="ru-RU" sz="3200" b="1">
              <a:solidFill>
                <a:srgbClr val="0000FF"/>
              </a:solidFill>
            </a:endParaRPr>
          </a:p>
        </p:txBody>
      </p:sp>
      <p:sp>
        <p:nvSpPr>
          <p:cNvPr id="16396" name="AutoShape 12"/>
          <p:cNvSpPr>
            <a:spLocks noChangeArrowheads="1"/>
          </p:cNvSpPr>
          <p:nvPr/>
        </p:nvSpPr>
        <p:spPr bwMode="auto">
          <a:xfrm>
            <a:off x="3779838" y="5803900"/>
            <a:ext cx="1800225" cy="649288"/>
          </a:xfrm>
          <a:prstGeom prst="flowChartTerminator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solidFill>
                  <a:srgbClr val="0000FF"/>
                </a:solidFill>
              </a:rPr>
              <a:t>8</a:t>
            </a:r>
            <a:r>
              <a:rPr lang="ru-RU" sz="3200" b="1">
                <a:solidFill>
                  <a:srgbClr val="0000FF"/>
                </a:solidFill>
              </a:rPr>
              <a:t>1 – 18</a:t>
            </a:r>
          </a:p>
        </p:txBody>
      </p:sp>
      <p:sp>
        <p:nvSpPr>
          <p:cNvPr id="16397" name="AutoShape 13"/>
          <p:cNvSpPr>
            <a:spLocks noChangeArrowheads="1"/>
          </p:cNvSpPr>
          <p:nvPr/>
        </p:nvSpPr>
        <p:spPr bwMode="auto">
          <a:xfrm>
            <a:off x="3708400" y="1916113"/>
            <a:ext cx="1800225" cy="649287"/>
          </a:xfrm>
          <a:prstGeom prst="flowChartTerminator">
            <a:avLst/>
          </a:prstGeom>
          <a:solidFill>
            <a:srgbClr val="CC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80 – 40</a:t>
            </a:r>
          </a:p>
        </p:txBody>
      </p:sp>
      <p:sp>
        <p:nvSpPr>
          <p:cNvPr id="16398" name="AutoShape 14"/>
          <p:cNvSpPr>
            <a:spLocks noChangeArrowheads="1"/>
          </p:cNvSpPr>
          <p:nvPr/>
        </p:nvSpPr>
        <p:spPr bwMode="auto">
          <a:xfrm>
            <a:off x="6659563" y="5805488"/>
            <a:ext cx="1800225" cy="649287"/>
          </a:xfrm>
          <a:prstGeom prst="flowChartTerminator">
            <a:avLst/>
          </a:prstGeom>
          <a:solidFill>
            <a:srgbClr val="FFD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86 – 59</a:t>
            </a:r>
          </a:p>
        </p:txBody>
      </p:sp>
      <p:sp>
        <p:nvSpPr>
          <p:cNvPr id="16399" name="AutoShape 15"/>
          <p:cNvSpPr>
            <a:spLocks noChangeArrowheads="1"/>
          </p:cNvSpPr>
          <p:nvPr/>
        </p:nvSpPr>
        <p:spPr bwMode="auto">
          <a:xfrm>
            <a:off x="6659563" y="4868863"/>
            <a:ext cx="1800225" cy="649287"/>
          </a:xfrm>
          <a:prstGeom prst="flowChartTerminator">
            <a:avLst/>
          </a:prstGeom>
          <a:solidFill>
            <a:srgbClr val="FFD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26 – 1</a:t>
            </a:r>
            <a:r>
              <a:rPr lang="en-US" sz="3200" b="1">
                <a:solidFill>
                  <a:srgbClr val="0000FF"/>
                </a:solidFill>
              </a:rPr>
              <a:t>8</a:t>
            </a:r>
            <a:endParaRPr lang="ru-RU" sz="3200" b="1">
              <a:solidFill>
                <a:srgbClr val="0000FF"/>
              </a:solidFill>
            </a:endParaRPr>
          </a:p>
        </p:txBody>
      </p:sp>
      <p:sp>
        <p:nvSpPr>
          <p:cNvPr id="16400" name="AutoShape 16"/>
          <p:cNvSpPr>
            <a:spLocks noChangeArrowheads="1"/>
          </p:cNvSpPr>
          <p:nvPr/>
        </p:nvSpPr>
        <p:spPr bwMode="auto">
          <a:xfrm>
            <a:off x="6659563" y="3860800"/>
            <a:ext cx="1800225" cy="649288"/>
          </a:xfrm>
          <a:prstGeom prst="flowChartTerminator">
            <a:avLst/>
          </a:prstGeom>
          <a:solidFill>
            <a:srgbClr val="FFD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13 + 72</a:t>
            </a:r>
          </a:p>
        </p:txBody>
      </p:sp>
      <p:sp>
        <p:nvSpPr>
          <p:cNvPr id="16401" name="AutoShape 17"/>
          <p:cNvSpPr>
            <a:spLocks noChangeArrowheads="1"/>
          </p:cNvSpPr>
          <p:nvPr/>
        </p:nvSpPr>
        <p:spPr bwMode="auto">
          <a:xfrm>
            <a:off x="6588125" y="2852738"/>
            <a:ext cx="1800225" cy="649287"/>
          </a:xfrm>
          <a:prstGeom prst="flowChartTerminator">
            <a:avLst/>
          </a:prstGeom>
          <a:solidFill>
            <a:srgbClr val="FFD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6 + 57</a:t>
            </a:r>
          </a:p>
        </p:txBody>
      </p:sp>
      <p:sp>
        <p:nvSpPr>
          <p:cNvPr id="16402" name="AutoShape 18"/>
          <p:cNvSpPr>
            <a:spLocks noChangeArrowheads="1"/>
          </p:cNvSpPr>
          <p:nvPr/>
        </p:nvSpPr>
        <p:spPr bwMode="auto">
          <a:xfrm>
            <a:off x="6588125" y="1916113"/>
            <a:ext cx="1800225" cy="649287"/>
          </a:xfrm>
          <a:prstGeom prst="flowChartTerminator">
            <a:avLst/>
          </a:prstGeom>
          <a:solidFill>
            <a:srgbClr val="FFD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rgbClr val="0000FF"/>
                </a:solidFill>
              </a:rPr>
              <a:t>43 – 43</a:t>
            </a:r>
          </a:p>
        </p:txBody>
      </p:sp>
      <p:sp>
        <p:nvSpPr>
          <p:cNvPr id="19" name="Управляющая кнопка: далее 18">
            <a:hlinkClick r:id="rId2" action="ppaction://hlinkfile" highlightClick="1"/>
          </p:cNvPr>
          <p:cNvSpPr/>
          <p:nvPr/>
        </p:nvSpPr>
        <p:spPr>
          <a:xfrm>
            <a:off x="8358188" y="357188"/>
            <a:ext cx="428625" cy="214312"/>
          </a:xfrm>
          <a:prstGeom prst="actionButtonForwardNex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179513" y="548681"/>
            <a:ext cx="8964488" cy="6309320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342900" indent="-342900">
              <a:buFontTx/>
              <a:buChar char="•"/>
              <a:defRPr/>
            </a:pPr>
            <a:r>
              <a:rPr lang="ru-RU" sz="2800" b="1" kern="0" dirty="0">
                <a:solidFill>
                  <a:srgbClr val="0000FF"/>
                </a:solidFill>
              </a:rPr>
              <a:t>∙</a:t>
            </a:r>
          </a:p>
        </p:txBody>
      </p:sp>
      <p:grpSp>
        <p:nvGrpSpPr>
          <p:cNvPr id="2" name="Группа 35"/>
          <p:cNvGrpSpPr>
            <a:grpSpLocks/>
          </p:cNvGrpSpPr>
          <p:nvPr/>
        </p:nvGrpSpPr>
        <p:grpSpPr bwMode="auto">
          <a:xfrm>
            <a:off x="739775" y="1747838"/>
            <a:ext cx="7704138" cy="4538662"/>
            <a:chOff x="739789" y="1897079"/>
            <a:chExt cx="7704138" cy="4538662"/>
          </a:xfrm>
        </p:grpSpPr>
        <p:sp>
          <p:nvSpPr>
            <p:cNvPr id="16421" name="AutoShape 4"/>
            <p:cNvSpPr>
              <a:spLocks noChangeArrowheads="1"/>
            </p:cNvSpPr>
            <p:nvPr/>
          </p:nvSpPr>
          <p:spPr bwMode="auto">
            <a:xfrm>
              <a:off x="739789" y="1897079"/>
              <a:ext cx="1800225" cy="649287"/>
            </a:xfrm>
            <a:prstGeom prst="flowChartTerminator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36 + 34</a:t>
              </a:r>
            </a:p>
          </p:txBody>
        </p:sp>
        <p:sp>
          <p:nvSpPr>
            <p:cNvPr id="16422" name="AutoShape 5"/>
            <p:cNvSpPr>
              <a:spLocks noChangeArrowheads="1"/>
            </p:cNvSpPr>
            <p:nvPr/>
          </p:nvSpPr>
          <p:spPr bwMode="auto">
            <a:xfrm>
              <a:off x="739789" y="2833704"/>
              <a:ext cx="1800225" cy="649287"/>
            </a:xfrm>
            <a:prstGeom prst="flowChartTerminator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54 – 8</a:t>
              </a:r>
            </a:p>
          </p:txBody>
        </p:sp>
        <p:sp>
          <p:nvSpPr>
            <p:cNvPr id="16423" name="AutoShape 6"/>
            <p:cNvSpPr>
              <a:spLocks noChangeArrowheads="1"/>
            </p:cNvSpPr>
            <p:nvPr/>
          </p:nvSpPr>
          <p:spPr bwMode="auto">
            <a:xfrm>
              <a:off x="739789" y="3841766"/>
              <a:ext cx="1800225" cy="649288"/>
            </a:xfrm>
            <a:prstGeom prst="flowChartTerminator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4</a:t>
              </a:r>
              <a:r>
                <a:rPr lang="en-US" sz="3200" b="1">
                  <a:solidFill>
                    <a:srgbClr val="0000FF"/>
                  </a:solidFill>
                </a:rPr>
                <a:t>6</a:t>
              </a:r>
              <a:r>
                <a:rPr lang="ru-RU" sz="3200" b="1">
                  <a:solidFill>
                    <a:srgbClr val="0000FF"/>
                  </a:solidFill>
                </a:rPr>
                <a:t> + 9</a:t>
              </a:r>
            </a:p>
          </p:txBody>
        </p:sp>
        <p:sp>
          <p:nvSpPr>
            <p:cNvPr id="16424" name="AutoShape 7"/>
            <p:cNvSpPr>
              <a:spLocks noChangeArrowheads="1"/>
            </p:cNvSpPr>
            <p:nvPr/>
          </p:nvSpPr>
          <p:spPr bwMode="auto">
            <a:xfrm>
              <a:off x="739789" y="4849829"/>
              <a:ext cx="1800225" cy="649287"/>
            </a:xfrm>
            <a:prstGeom prst="flowChartTerminator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100 – 1</a:t>
              </a:r>
              <a:r>
                <a:rPr lang="en-US" sz="3200" b="1">
                  <a:solidFill>
                    <a:srgbClr val="0000FF"/>
                  </a:solidFill>
                </a:rPr>
                <a:t>9</a:t>
              </a:r>
              <a:endParaRPr lang="ru-RU" sz="3200" b="1">
                <a:solidFill>
                  <a:srgbClr val="0000FF"/>
                </a:solidFill>
              </a:endParaRPr>
            </a:p>
          </p:txBody>
        </p:sp>
        <p:sp>
          <p:nvSpPr>
            <p:cNvPr id="16425" name="AutoShape 8"/>
            <p:cNvSpPr>
              <a:spLocks noChangeArrowheads="1"/>
            </p:cNvSpPr>
            <p:nvPr/>
          </p:nvSpPr>
          <p:spPr bwMode="auto">
            <a:xfrm>
              <a:off x="739789" y="5784866"/>
              <a:ext cx="1800225" cy="649288"/>
            </a:xfrm>
            <a:prstGeom prst="flowChartTerminator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64 + 12</a:t>
              </a:r>
            </a:p>
          </p:txBody>
        </p:sp>
        <p:sp>
          <p:nvSpPr>
            <p:cNvPr id="16426" name="AutoShape 9"/>
            <p:cNvSpPr>
              <a:spLocks noChangeArrowheads="1"/>
            </p:cNvSpPr>
            <p:nvPr/>
          </p:nvSpPr>
          <p:spPr bwMode="auto">
            <a:xfrm>
              <a:off x="3692539" y="2833704"/>
              <a:ext cx="1800225" cy="649287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21 + 76</a:t>
              </a:r>
            </a:p>
          </p:txBody>
        </p:sp>
        <p:sp>
          <p:nvSpPr>
            <p:cNvPr id="16427" name="AutoShape 10"/>
            <p:cNvSpPr>
              <a:spLocks noChangeArrowheads="1"/>
            </p:cNvSpPr>
            <p:nvPr/>
          </p:nvSpPr>
          <p:spPr bwMode="auto">
            <a:xfrm>
              <a:off x="3692539" y="3841766"/>
              <a:ext cx="1800225" cy="649288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32 – 19</a:t>
              </a:r>
            </a:p>
          </p:txBody>
        </p:sp>
        <p:sp>
          <p:nvSpPr>
            <p:cNvPr id="16428" name="AutoShape 11"/>
            <p:cNvSpPr>
              <a:spLocks noChangeArrowheads="1"/>
            </p:cNvSpPr>
            <p:nvPr/>
          </p:nvSpPr>
          <p:spPr bwMode="auto">
            <a:xfrm>
              <a:off x="3763977" y="4849829"/>
              <a:ext cx="1800225" cy="649287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200" b="1">
                  <a:solidFill>
                    <a:srgbClr val="0000FF"/>
                  </a:solidFill>
                </a:rPr>
                <a:t>4</a:t>
              </a:r>
              <a:r>
                <a:rPr lang="ru-RU" sz="3200" b="1">
                  <a:solidFill>
                    <a:srgbClr val="0000FF"/>
                  </a:solidFill>
                </a:rPr>
                <a:t>1 + </a:t>
              </a:r>
              <a:r>
                <a:rPr lang="en-US" sz="3200" b="1">
                  <a:solidFill>
                    <a:srgbClr val="0000FF"/>
                  </a:solidFill>
                </a:rPr>
                <a:t>36</a:t>
              </a:r>
              <a:endParaRPr lang="ru-RU" sz="3200" b="1">
                <a:solidFill>
                  <a:srgbClr val="0000FF"/>
                </a:solidFill>
              </a:endParaRPr>
            </a:p>
          </p:txBody>
        </p:sp>
        <p:sp>
          <p:nvSpPr>
            <p:cNvPr id="16429" name="AutoShape 12"/>
            <p:cNvSpPr>
              <a:spLocks noChangeArrowheads="1"/>
            </p:cNvSpPr>
            <p:nvPr/>
          </p:nvSpPr>
          <p:spPr bwMode="auto">
            <a:xfrm>
              <a:off x="3763977" y="5784866"/>
              <a:ext cx="1800225" cy="649288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3200" b="1">
                  <a:solidFill>
                    <a:srgbClr val="0000FF"/>
                  </a:solidFill>
                </a:rPr>
                <a:t>8</a:t>
              </a:r>
              <a:r>
                <a:rPr lang="ru-RU" sz="3200" b="1">
                  <a:solidFill>
                    <a:srgbClr val="0000FF"/>
                  </a:solidFill>
                </a:rPr>
                <a:t>1 – 18</a:t>
              </a:r>
            </a:p>
          </p:txBody>
        </p:sp>
        <p:sp>
          <p:nvSpPr>
            <p:cNvPr id="16430" name="AutoShape 13"/>
            <p:cNvSpPr>
              <a:spLocks noChangeArrowheads="1"/>
            </p:cNvSpPr>
            <p:nvPr/>
          </p:nvSpPr>
          <p:spPr bwMode="auto">
            <a:xfrm>
              <a:off x="3692539" y="1897079"/>
              <a:ext cx="1800225" cy="649287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 dirty="0">
                  <a:solidFill>
                    <a:srgbClr val="0000FF"/>
                  </a:solidFill>
                </a:rPr>
                <a:t>80 – 40</a:t>
              </a:r>
            </a:p>
          </p:txBody>
        </p:sp>
        <p:sp>
          <p:nvSpPr>
            <p:cNvPr id="16431" name="AutoShape 14"/>
            <p:cNvSpPr>
              <a:spLocks noChangeArrowheads="1"/>
            </p:cNvSpPr>
            <p:nvPr/>
          </p:nvSpPr>
          <p:spPr bwMode="auto">
            <a:xfrm>
              <a:off x="6643702" y="5786454"/>
              <a:ext cx="1800225" cy="649287"/>
            </a:xfrm>
            <a:prstGeom prst="flowChartTerminator">
              <a:avLst/>
            </a:prstGeom>
            <a:solidFill>
              <a:srgbClr val="FFD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86 – 59</a:t>
              </a:r>
            </a:p>
          </p:txBody>
        </p:sp>
        <p:sp>
          <p:nvSpPr>
            <p:cNvPr id="16432" name="AutoShape 15"/>
            <p:cNvSpPr>
              <a:spLocks noChangeArrowheads="1"/>
            </p:cNvSpPr>
            <p:nvPr/>
          </p:nvSpPr>
          <p:spPr bwMode="auto">
            <a:xfrm>
              <a:off x="6643702" y="4849829"/>
              <a:ext cx="1800225" cy="649287"/>
            </a:xfrm>
            <a:prstGeom prst="flowChartTerminator">
              <a:avLst/>
            </a:prstGeom>
            <a:solidFill>
              <a:srgbClr val="FFD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26 – 1</a:t>
              </a:r>
              <a:r>
                <a:rPr lang="en-US" sz="3200" b="1">
                  <a:solidFill>
                    <a:srgbClr val="0000FF"/>
                  </a:solidFill>
                </a:rPr>
                <a:t>8</a:t>
              </a:r>
              <a:endParaRPr lang="ru-RU" sz="3200" b="1">
                <a:solidFill>
                  <a:srgbClr val="0000FF"/>
                </a:solidFill>
              </a:endParaRPr>
            </a:p>
          </p:txBody>
        </p:sp>
        <p:sp>
          <p:nvSpPr>
            <p:cNvPr id="16433" name="AutoShape 16"/>
            <p:cNvSpPr>
              <a:spLocks noChangeArrowheads="1"/>
            </p:cNvSpPr>
            <p:nvPr/>
          </p:nvSpPr>
          <p:spPr bwMode="auto">
            <a:xfrm>
              <a:off x="6643702" y="3841766"/>
              <a:ext cx="1800225" cy="649288"/>
            </a:xfrm>
            <a:prstGeom prst="flowChartTerminator">
              <a:avLst/>
            </a:prstGeom>
            <a:solidFill>
              <a:srgbClr val="FFD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13 + 72</a:t>
              </a:r>
            </a:p>
          </p:txBody>
        </p:sp>
        <p:sp>
          <p:nvSpPr>
            <p:cNvPr id="16434" name="AutoShape 17"/>
            <p:cNvSpPr>
              <a:spLocks noChangeArrowheads="1"/>
            </p:cNvSpPr>
            <p:nvPr/>
          </p:nvSpPr>
          <p:spPr bwMode="auto">
            <a:xfrm>
              <a:off x="6572264" y="2833704"/>
              <a:ext cx="1800225" cy="649287"/>
            </a:xfrm>
            <a:prstGeom prst="flowChartTerminator">
              <a:avLst/>
            </a:prstGeom>
            <a:solidFill>
              <a:srgbClr val="FFD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6 + 57</a:t>
              </a:r>
            </a:p>
          </p:txBody>
        </p:sp>
        <p:sp>
          <p:nvSpPr>
            <p:cNvPr id="16435" name="AutoShape 18"/>
            <p:cNvSpPr>
              <a:spLocks noChangeArrowheads="1"/>
            </p:cNvSpPr>
            <p:nvPr/>
          </p:nvSpPr>
          <p:spPr bwMode="auto">
            <a:xfrm>
              <a:off x="6572264" y="1897079"/>
              <a:ext cx="1800225" cy="649287"/>
            </a:xfrm>
            <a:prstGeom prst="flowChartTerminator">
              <a:avLst/>
            </a:prstGeom>
            <a:solidFill>
              <a:srgbClr val="FFD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43 – 43</a:t>
              </a:r>
            </a:p>
          </p:txBody>
        </p:sp>
      </p:grp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2714625" y="1928813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=70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643563" y="2857500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=97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5643563" y="1928813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=40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2786063" y="5786438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=76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2714625" y="4857750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=81</a:t>
            </a: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2643188" y="2857500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=46</a:t>
            </a:r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2643188" y="3857625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=55</a:t>
            </a:r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572125" y="3857625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=13</a:t>
            </a:r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643563" y="4786313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=77</a:t>
            </a: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5643563" y="5786438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=63</a:t>
            </a: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8429625" y="1857375"/>
            <a:ext cx="476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=0</a:t>
            </a:r>
          </a:p>
        </p:txBody>
      </p:sp>
      <p:sp>
        <p:nvSpPr>
          <p:cNvPr id="48" name="TextBox 47"/>
          <p:cNvSpPr txBox="1">
            <a:spLocks noChangeArrowheads="1"/>
          </p:cNvSpPr>
          <p:nvPr/>
        </p:nvSpPr>
        <p:spPr bwMode="auto">
          <a:xfrm>
            <a:off x="8429625" y="2786063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=63</a:t>
            </a:r>
          </a:p>
        </p:txBody>
      </p: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8501063" y="3857625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=85</a:t>
            </a: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8501063" y="4857750"/>
            <a:ext cx="476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=8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8501063" y="5715000"/>
            <a:ext cx="6191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=27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7951233" y="5980060"/>
            <a:ext cx="950495" cy="6577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7818" y="96981"/>
            <a:ext cx="8324622" cy="6636073"/>
          </a:xfrm>
        </p:spPr>
      </p:pic>
    </p:spTree>
    <p:extLst>
      <p:ext uri="{BB962C8B-B14F-4D97-AF65-F5344CB8AC3E}">
        <p14:creationId xmlns:p14="http://schemas.microsoft.com/office/powerpoint/2010/main" xmlns="" val="1561636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CustomShape 1"/>
          <p:cNvSpPr/>
          <p:nvPr/>
        </p:nvSpPr>
        <p:spPr>
          <a:xfrm>
            <a:off x="361492" y="326912"/>
            <a:ext cx="8388773" cy="14079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Каких чисел не хватает в цепочке вычислений?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4" name="CustomShape 2"/>
          <p:cNvSpPr/>
          <p:nvPr/>
        </p:nvSpPr>
        <p:spPr>
          <a:xfrm>
            <a:off x="2416479" y="2612357"/>
            <a:ext cx="1305552" cy="1305689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5" name="CustomShape 3"/>
          <p:cNvSpPr/>
          <p:nvPr/>
        </p:nvSpPr>
        <p:spPr>
          <a:xfrm>
            <a:off x="4702990" y="2547693"/>
            <a:ext cx="1305552" cy="1305689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6" name="CustomShape 4"/>
          <p:cNvSpPr/>
          <p:nvPr/>
        </p:nvSpPr>
        <p:spPr>
          <a:xfrm>
            <a:off x="6988195" y="2547693"/>
            <a:ext cx="1305552" cy="1305689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7" name="CustomShape 5"/>
          <p:cNvSpPr/>
          <p:nvPr/>
        </p:nvSpPr>
        <p:spPr>
          <a:xfrm>
            <a:off x="6988195" y="4833138"/>
            <a:ext cx="1370209" cy="1370353"/>
          </a:xfrm>
          <a:prstGeom prst="rect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78" name="CustomShape 6"/>
          <p:cNvSpPr/>
          <p:nvPr/>
        </p:nvSpPr>
        <p:spPr>
          <a:xfrm>
            <a:off x="260588" y="2612357"/>
            <a:ext cx="1370209" cy="1370353"/>
          </a:xfrm>
          <a:prstGeom prst="rect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39" tIns="40820" rIns="81639" bIns="40820" anchor="ctr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23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9" name="CustomShape 7"/>
          <p:cNvSpPr/>
          <p:nvPr/>
        </p:nvSpPr>
        <p:spPr>
          <a:xfrm>
            <a:off x="2613716" y="2850111"/>
            <a:ext cx="854584" cy="82887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41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0" name="CustomShape 8"/>
          <p:cNvSpPr/>
          <p:nvPr/>
        </p:nvSpPr>
        <p:spPr>
          <a:xfrm>
            <a:off x="7249110" y="5049011"/>
            <a:ext cx="854584" cy="82887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4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75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1" name="Line 9"/>
          <p:cNvSpPr/>
          <p:nvPr/>
        </p:nvSpPr>
        <p:spPr>
          <a:xfrm>
            <a:off x="1632756" y="3266181"/>
            <a:ext cx="783396" cy="1306"/>
          </a:xfrm>
          <a:prstGeom prst="line">
            <a:avLst/>
          </a:prstGeom>
          <a:ln w="5724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2" name="Line 10"/>
          <p:cNvSpPr/>
          <p:nvPr/>
        </p:nvSpPr>
        <p:spPr>
          <a:xfrm>
            <a:off x="3722357" y="3266181"/>
            <a:ext cx="979000" cy="1306"/>
          </a:xfrm>
          <a:prstGeom prst="line">
            <a:avLst/>
          </a:prstGeom>
          <a:ln w="5724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3" name="Line 11"/>
          <p:cNvSpPr/>
          <p:nvPr/>
        </p:nvSpPr>
        <p:spPr>
          <a:xfrm>
            <a:off x="6008868" y="3266181"/>
            <a:ext cx="979327" cy="1306"/>
          </a:xfrm>
          <a:prstGeom prst="line">
            <a:avLst/>
          </a:prstGeom>
          <a:ln w="5724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4" name="Line 12"/>
          <p:cNvSpPr/>
          <p:nvPr/>
        </p:nvSpPr>
        <p:spPr>
          <a:xfrm>
            <a:off x="7706608" y="3853709"/>
            <a:ext cx="1633" cy="914439"/>
          </a:xfrm>
          <a:prstGeom prst="line">
            <a:avLst/>
          </a:prstGeom>
          <a:ln w="5724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5" name="CustomShape 13"/>
          <p:cNvSpPr/>
          <p:nvPr/>
        </p:nvSpPr>
        <p:spPr>
          <a:xfrm>
            <a:off x="1651696" y="2521566"/>
            <a:ext cx="717759" cy="57838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2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+ ?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6" name="CustomShape 14"/>
          <p:cNvSpPr/>
          <p:nvPr/>
        </p:nvSpPr>
        <p:spPr>
          <a:xfrm>
            <a:off x="3679252" y="3457887"/>
            <a:ext cx="995981" cy="5235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33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+ 49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7" name="CustomShape 15"/>
          <p:cNvSpPr/>
          <p:nvPr/>
        </p:nvSpPr>
        <p:spPr>
          <a:xfrm>
            <a:off x="6073852" y="2481396"/>
            <a:ext cx="717759" cy="5235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2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+ ?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8" name="CustomShape 16"/>
          <p:cNvSpPr/>
          <p:nvPr/>
        </p:nvSpPr>
        <p:spPr>
          <a:xfrm>
            <a:off x="7869557" y="3928823"/>
            <a:ext cx="978674" cy="5235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33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- 22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9" name="CustomShape 17"/>
          <p:cNvSpPr/>
          <p:nvPr/>
        </p:nvSpPr>
        <p:spPr>
          <a:xfrm>
            <a:off x="1634389" y="2334433"/>
            <a:ext cx="985858" cy="5235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2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+ 18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0" name="CustomShape 18"/>
          <p:cNvSpPr/>
          <p:nvPr/>
        </p:nvSpPr>
        <p:spPr>
          <a:xfrm>
            <a:off x="4841121" y="2805369"/>
            <a:ext cx="978674" cy="5235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5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90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1" name="CustomShape 19"/>
          <p:cNvSpPr/>
          <p:nvPr/>
        </p:nvSpPr>
        <p:spPr>
          <a:xfrm>
            <a:off x="7192943" y="2804063"/>
            <a:ext cx="978674" cy="82168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 algn="ctr">
              <a:lnSpc>
                <a:spcPct val="100000"/>
              </a:lnSpc>
            </a:pPr>
            <a:r>
              <a:rPr lang="ru-RU" sz="54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97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2" name="CustomShape 20"/>
          <p:cNvSpPr/>
          <p:nvPr/>
        </p:nvSpPr>
        <p:spPr>
          <a:xfrm>
            <a:off x="6006256" y="2404975"/>
            <a:ext cx="984225" cy="5235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29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+ 7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170080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atin typeface="Monotype Corsiva" pitchFamily="66" charset="0"/>
              </a:rPr>
              <a:t>4</a:t>
            </a:r>
            <a:endParaRPr lang="ru-RU" sz="4800" b="1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51720" y="170080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4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44208" y="170080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5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170080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2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170080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12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3284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2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3284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3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07904" y="3284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3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6056" y="3284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9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16216" y="328498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62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1403648" y="1988840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.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2843808" y="1916832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:</a:t>
            </a:r>
            <a:endParaRPr lang="ru-RU" sz="2800" b="1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1475656" y="3429000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20" name="Стрелка вправо 19"/>
          <p:cNvSpPr/>
          <p:nvPr/>
        </p:nvSpPr>
        <p:spPr>
          <a:xfrm>
            <a:off x="3059832" y="3501008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+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21" name="Стрелка вправо 20"/>
          <p:cNvSpPr/>
          <p:nvPr/>
        </p:nvSpPr>
        <p:spPr>
          <a:xfrm>
            <a:off x="4355976" y="1988840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+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4572000" y="3501008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: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>
            <a:off x="5796136" y="1988840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: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24" name="Стрелка вправо 23"/>
          <p:cNvSpPr/>
          <p:nvPr/>
        </p:nvSpPr>
        <p:spPr>
          <a:xfrm>
            <a:off x="5940152" y="3501008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Monotype Corsiva" pitchFamily="66" charset="0"/>
              </a:rPr>
              <a:t>+</a:t>
            </a:r>
            <a:endParaRPr lang="ru-RU" sz="3600" b="1" dirty="0">
              <a:latin typeface="Monotype Corsiva" pitchFamily="66" charset="0"/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7236296" y="1988840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.</a:t>
            </a:r>
            <a:endParaRPr lang="ru-RU" sz="3200" b="1" dirty="0"/>
          </a:p>
        </p:txBody>
      </p:sp>
      <p:sp>
        <p:nvSpPr>
          <p:cNvPr id="26" name="Стрелка вправо 25"/>
          <p:cNvSpPr/>
          <p:nvPr/>
        </p:nvSpPr>
        <p:spPr>
          <a:xfrm>
            <a:off x="7380312" y="3501008"/>
            <a:ext cx="72008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=</a:t>
            </a:r>
            <a:endParaRPr lang="ru-RU" sz="3200" b="1" dirty="0"/>
          </a:p>
        </p:txBody>
      </p:sp>
      <p:sp>
        <p:nvSpPr>
          <p:cNvPr id="27" name="Стрелка вправо 26"/>
          <p:cNvSpPr/>
          <p:nvPr/>
        </p:nvSpPr>
        <p:spPr>
          <a:xfrm>
            <a:off x="3851920" y="4941168"/>
            <a:ext cx="1296144" cy="10081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=</a:t>
            </a:r>
            <a:endParaRPr lang="ru-RU" sz="4000" b="1" dirty="0"/>
          </a:p>
        </p:txBody>
      </p:sp>
      <p:sp>
        <p:nvSpPr>
          <p:cNvPr id="28" name="Овал 27"/>
          <p:cNvSpPr/>
          <p:nvPr/>
        </p:nvSpPr>
        <p:spPr>
          <a:xfrm>
            <a:off x="5364088" y="4653136"/>
            <a:ext cx="1656184" cy="15841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atin typeface="Monotype Corsiva" pitchFamily="66" charset="0"/>
              </a:rPr>
              <a:t>?</a:t>
            </a:r>
            <a:endParaRPr lang="ru-RU" sz="80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orient="vert" idx="1"/>
          </p:nvPr>
        </p:nvSpPr>
        <p:spPr>
          <a:xfrm>
            <a:off x="142875" y="1071563"/>
            <a:ext cx="8858250" cy="5597525"/>
          </a:xfrm>
          <a:gradFill rotWithShape="1">
            <a:gsLst>
              <a:gs pos="0">
                <a:srgbClr val="CCFFCC"/>
              </a:gs>
              <a:gs pos="100000">
                <a:srgbClr val="FFFF99"/>
              </a:gs>
            </a:gsLst>
            <a:path path="shape">
              <a:fillToRect l="50000" t="50000" r="50000" b="50000"/>
            </a:path>
          </a:gradFill>
          <a:ln>
            <a:solidFill>
              <a:schemeClr val="tx1"/>
            </a:solidFill>
          </a:ln>
        </p:spPr>
        <p:txBody>
          <a:bodyPr vert="horz"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800" b="1" smtClean="0">
                <a:solidFill>
                  <a:srgbClr val="0000FF"/>
                </a:solidFill>
              </a:rPr>
              <a:t>∙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 orient="vert"/>
          </p:nvPr>
        </p:nvSpPr>
        <p:spPr>
          <a:xfrm>
            <a:off x="142875" y="142875"/>
            <a:ext cx="8858250" cy="693837"/>
          </a:xfrm>
          <a:gradFill rotWithShape="1">
            <a:gsLst>
              <a:gs pos="0">
                <a:srgbClr val="FF9933"/>
              </a:gs>
              <a:gs pos="50000">
                <a:srgbClr val="FFFF99"/>
              </a:gs>
              <a:gs pos="100000">
                <a:srgbClr val="FF9933"/>
              </a:gs>
            </a:gsLst>
            <a:lin ang="5400000" scaled="1"/>
          </a:gradFill>
        </p:spPr>
        <p:txBody>
          <a:bodyPr vert="horz">
            <a:normAutofit fontScale="90000"/>
          </a:bodyPr>
          <a:lstStyle/>
          <a:p>
            <a:pPr algn="ctr" eaLnBrk="1" hangingPunct="1"/>
            <a:endParaRPr lang="ru-RU" b="1" i="1" dirty="0" smtClean="0">
              <a:solidFill>
                <a:srgbClr val="008000"/>
              </a:solidFill>
              <a:latin typeface="Times New Roman" pitchFamily="18" charset="0"/>
            </a:endParaRPr>
          </a:p>
        </p:txBody>
      </p:sp>
      <p:grpSp>
        <p:nvGrpSpPr>
          <p:cNvPr id="2" name="Группа 32"/>
          <p:cNvGrpSpPr>
            <a:grpSpLocks/>
          </p:cNvGrpSpPr>
          <p:nvPr/>
        </p:nvGrpSpPr>
        <p:grpSpPr bwMode="auto">
          <a:xfrm>
            <a:off x="755650" y="1643063"/>
            <a:ext cx="7704138" cy="4538662"/>
            <a:chOff x="755650" y="1916113"/>
            <a:chExt cx="7704138" cy="4538662"/>
          </a:xfrm>
        </p:grpSpPr>
        <p:sp>
          <p:nvSpPr>
            <p:cNvPr id="18438" name="AutoShape 4"/>
            <p:cNvSpPr>
              <a:spLocks noChangeArrowheads="1"/>
            </p:cNvSpPr>
            <p:nvPr/>
          </p:nvSpPr>
          <p:spPr bwMode="auto">
            <a:xfrm>
              <a:off x="755650" y="1916113"/>
              <a:ext cx="1800225" cy="649287"/>
            </a:xfrm>
            <a:prstGeom prst="flowChartTerminator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13 ∙ 5</a:t>
              </a:r>
            </a:p>
          </p:txBody>
        </p:sp>
        <p:sp>
          <p:nvSpPr>
            <p:cNvPr id="18439" name="AutoShape 5"/>
            <p:cNvSpPr>
              <a:spLocks noChangeArrowheads="1"/>
            </p:cNvSpPr>
            <p:nvPr/>
          </p:nvSpPr>
          <p:spPr bwMode="auto">
            <a:xfrm>
              <a:off x="755650" y="2852738"/>
              <a:ext cx="1800225" cy="649287"/>
            </a:xfrm>
            <a:prstGeom prst="flowChartTerminator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15 ∙ 3</a:t>
              </a:r>
            </a:p>
          </p:txBody>
        </p:sp>
        <p:sp>
          <p:nvSpPr>
            <p:cNvPr id="18440" name="AutoShape 6"/>
            <p:cNvSpPr>
              <a:spLocks noChangeArrowheads="1"/>
            </p:cNvSpPr>
            <p:nvPr/>
          </p:nvSpPr>
          <p:spPr bwMode="auto">
            <a:xfrm>
              <a:off x="755650" y="3860800"/>
              <a:ext cx="1800225" cy="649288"/>
            </a:xfrm>
            <a:prstGeom prst="flowChartTerminator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17 ∙ 4</a:t>
              </a:r>
            </a:p>
          </p:txBody>
        </p:sp>
        <p:sp>
          <p:nvSpPr>
            <p:cNvPr id="18441" name="AutoShape 7"/>
            <p:cNvSpPr>
              <a:spLocks noChangeArrowheads="1"/>
            </p:cNvSpPr>
            <p:nvPr/>
          </p:nvSpPr>
          <p:spPr bwMode="auto">
            <a:xfrm>
              <a:off x="755650" y="4868863"/>
              <a:ext cx="1800225" cy="649287"/>
            </a:xfrm>
            <a:prstGeom prst="flowChartTerminator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11 ∙ 7</a:t>
              </a:r>
            </a:p>
          </p:txBody>
        </p:sp>
        <p:sp>
          <p:nvSpPr>
            <p:cNvPr id="18442" name="AutoShape 8"/>
            <p:cNvSpPr>
              <a:spLocks noChangeArrowheads="1"/>
            </p:cNvSpPr>
            <p:nvPr/>
          </p:nvSpPr>
          <p:spPr bwMode="auto">
            <a:xfrm>
              <a:off x="755650" y="5803900"/>
              <a:ext cx="1800225" cy="649288"/>
            </a:xfrm>
            <a:prstGeom prst="flowChartTerminator">
              <a:avLst/>
            </a:prstGeom>
            <a:solidFill>
              <a:srgbClr val="CC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15 ∙ 2</a:t>
              </a:r>
            </a:p>
          </p:txBody>
        </p:sp>
        <p:sp>
          <p:nvSpPr>
            <p:cNvPr id="18443" name="AutoShape 9"/>
            <p:cNvSpPr>
              <a:spLocks noChangeArrowheads="1"/>
            </p:cNvSpPr>
            <p:nvPr/>
          </p:nvSpPr>
          <p:spPr bwMode="auto">
            <a:xfrm>
              <a:off x="3708400" y="2852738"/>
              <a:ext cx="1800225" cy="649287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3 ∙ 17</a:t>
              </a:r>
            </a:p>
          </p:txBody>
        </p:sp>
        <p:sp>
          <p:nvSpPr>
            <p:cNvPr id="18444" name="AutoShape 10"/>
            <p:cNvSpPr>
              <a:spLocks noChangeArrowheads="1"/>
            </p:cNvSpPr>
            <p:nvPr/>
          </p:nvSpPr>
          <p:spPr bwMode="auto">
            <a:xfrm>
              <a:off x="3708400" y="3860800"/>
              <a:ext cx="1800225" cy="649288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13 ∙ 7</a:t>
              </a:r>
            </a:p>
          </p:txBody>
        </p:sp>
        <p:sp>
          <p:nvSpPr>
            <p:cNvPr id="18445" name="AutoShape 11"/>
            <p:cNvSpPr>
              <a:spLocks noChangeArrowheads="1"/>
            </p:cNvSpPr>
            <p:nvPr/>
          </p:nvSpPr>
          <p:spPr bwMode="auto">
            <a:xfrm>
              <a:off x="3779838" y="4868863"/>
              <a:ext cx="1800225" cy="649287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5 ∙ 16</a:t>
              </a:r>
            </a:p>
          </p:txBody>
        </p:sp>
        <p:sp>
          <p:nvSpPr>
            <p:cNvPr id="18446" name="AutoShape 12"/>
            <p:cNvSpPr>
              <a:spLocks noChangeArrowheads="1"/>
            </p:cNvSpPr>
            <p:nvPr/>
          </p:nvSpPr>
          <p:spPr bwMode="auto">
            <a:xfrm>
              <a:off x="3779838" y="5803900"/>
              <a:ext cx="1800225" cy="649288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16 ∙ 6</a:t>
              </a:r>
            </a:p>
          </p:txBody>
        </p:sp>
        <p:sp>
          <p:nvSpPr>
            <p:cNvPr id="18447" name="AutoShape 13"/>
            <p:cNvSpPr>
              <a:spLocks noChangeArrowheads="1"/>
            </p:cNvSpPr>
            <p:nvPr/>
          </p:nvSpPr>
          <p:spPr bwMode="auto">
            <a:xfrm>
              <a:off x="3708400" y="1916113"/>
              <a:ext cx="1800225" cy="649287"/>
            </a:xfrm>
            <a:prstGeom prst="flowChartTerminator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14 ∙ 5</a:t>
              </a:r>
            </a:p>
          </p:txBody>
        </p:sp>
        <p:sp>
          <p:nvSpPr>
            <p:cNvPr id="18448" name="AutoShape 14"/>
            <p:cNvSpPr>
              <a:spLocks noChangeArrowheads="1"/>
            </p:cNvSpPr>
            <p:nvPr/>
          </p:nvSpPr>
          <p:spPr bwMode="auto">
            <a:xfrm>
              <a:off x="6659563" y="5805488"/>
              <a:ext cx="1800225" cy="649287"/>
            </a:xfrm>
            <a:prstGeom prst="flowChartTerminator">
              <a:avLst/>
            </a:prstGeom>
            <a:solidFill>
              <a:srgbClr val="FFD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19 ∙ 3</a:t>
              </a:r>
            </a:p>
          </p:txBody>
        </p:sp>
        <p:sp>
          <p:nvSpPr>
            <p:cNvPr id="18449" name="AutoShape 15"/>
            <p:cNvSpPr>
              <a:spLocks noChangeArrowheads="1"/>
            </p:cNvSpPr>
            <p:nvPr/>
          </p:nvSpPr>
          <p:spPr bwMode="auto">
            <a:xfrm>
              <a:off x="6659563" y="4868863"/>
              <a:ext cx="1800225" cy="649287"/>
            </a:xfrm>
            <a:prstGeom prst="flowChartTerminator">
              <a:avLst/>
            </a:prstGeom>
            <a:solidFill>
              <a:srgbClr val="FFD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12 ∙ 8</a:t>
              </a:r>
            </a:p>
          </p:txBody>
        </p:sp>
        <p:sp>
          <p:nvSpPr>
            <p:cNvPr id="18450" name="AutoShape 16"/>
            <p:cNvSpPr>
              <a:spLocks noChangeArrowheads="1"/>
            </p:cNvSpPr>
            <p:nvPr/>
          </p:nvSpPr>
          <p:spPr bwMode="auto">
            <a:xfrm>
              <a:off x="6659563" y="3860800"/>
              <a:ext cx="1800225" cy="649288"/>
            </a:xfrm>
            <a:prstGeom prst="flowChartTerminator">
              <a:avLst/>
            </a:prstGeom>
            <a:solidFill>
              <a:srgbClr val="FFD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7 </a:t>
              </a:r>
              <a:r>
                <a:rPr lang="ru-RU" sz="4000" b="1">
                  <a:solidFill>
                    <a:srgbClr val="0000FF"/>
                  </a:solidFill>
                </a:rPr>
                <a:t>∙ </a:t>
              </a:r>
              <a:r>
                <a:rPr lang="ru-RU" sz="3200" b="1">
                  <a:solidFill>
                    <a:srgbClr val="0000FF"/>
                  </a:solidFill>
                </a:rPr>
                <a:t>12</a:t>
              </a:r>
            </a:p>
          </p:txBody>
        </p:sp>
        <p:sp>
          <p:nvSpPr>
            <p:cNvPr id="18451" name="AutoShape 17"/>
            <p:cNvSpPr>
              <a:spLocks noChangeArrowheads="1"/>
            </p:cNvSpPr>
            <p:nvPr/>
          </p:nvSpPr>
          <p:spPr bwMode="auto">
            <a:xfrm>
              <a:off x="6588125" y="2852738"/>
              <a:ext cx="1800225" cy="649287"/>
            </a:xfrm>
            <a:prstGeom prst="flowChartTerminator">
              <a:avLst/>
            </a:prstGeom>
            <a:solidFill>
              <a:srgbClr val="FFD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14 ∙ 3</a:t>
              </a:r>
            </a:p>
          </p:txBody>
        </p:sp>
        <p:sp>
          <p:nvSpPr>
            <p:cNvPr id="18452" name="AutoShape 18"/>
            <p:cNvSpPr>
              <a:spLocks noChangeArrowheads="1"/>
            </p:cNvSpPr>
            <p:nvPr/>
          </p:nvSpPr>
          <p:spPr bwMode="auto">
            <a:xfrm>
              <a:off x="6588125" y="1916113"/>
              <a:ext cx="1800225" cy="649287"/>
            </a:xfrm>
            <a:prstGeom prst="flowChartTerminator">
              <a:avLst/>
            </a:prstGeom>
            <a:solidFill>
              <a:srgbClr val="FFD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 sz="3200" b="1">
                  <a:solidFill>
                    <a:srgbClr val="0000FF"/>
                  </a:solidFill>
                </a:rPr>
                <a:t>12 ∙ 5</a:t>
              </a:r>
            </a:p>
          </p:txBody>
        </p:sp>
      </p:grpSp>
      <p:sp>
        <p:nvSpPr>
          <p:cNvPr id="19" name="Управляющая кнопка: далее 18">
            <a:hlinkClick r:id="rId2" action="ppaction://hlinkfile" highlightClick="1"/>
          </p:cNvPr>
          <p:cNvSpPr/>
          <p:nvPr/>
        </p:nvSpPr>
        <p:spPr>
          <a:xfrm>
            <a:off x="8429625" y="285750"/>
            <a:ext cx="428625" cy="214313"/>
          </a:xfrm>
          <a:prstGeom prst="actionButtonForwardNext">
            <a:avLst/>
          </a:prstGeom>
          <a:solidFill>
            <a:srgbClr val="CC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CustomShape 1"/>
          <p:cNvSpPr/>
          <p:nvPr/>
        </p:nvSpPr>
        <p:spPr>
          <a:xfrm>
            <a:off x="304672" y="0"/>
            <a:ext cx="3608717" cy="520903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129" tIns="45065" rIns="90129" bIns="45065"/>
          <a:lstStyle/>
          <a:p>
            <a:pPr>
              <a:lnSpc>
                <a:spcPct val="150000"/>
              </a:lnSpc>
            </a:pPr>
            <a:r>
              <a:rPr lang="ru-RU" sz="36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Вычислите: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1) 18 + 15 = 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2) 180 + 150 = 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3) 18 </a:t>
            </a: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· 100 = 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4) 280 : 7 = 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5) 560 : 80 = 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6) 222 + 888 = 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6" name="CustomShape 2"/>
          <p:cNvSpPr/>
          <p:nvPr/>
        </p:nvSpPr>
        <p:spPr>
          <a:xfrm>
            <a:off x="3138483" y="849122"/>
            <a:ext cx="1236976" cy="691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33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7" name="CustomShape 3"/>
          <p:cNvSpPr/>
          <p:nvPr/>
        </p:nvSpPr>
        <p:spPr>
          <a:xfrm>
            <a:off x="3787994" y="1725025"/>
            <a:ext cx="1236976" cy="691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330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8" name="CustomShape 4"/>
          <p:cNvSpPr/>
          <p:nvPr/>
        </p:nvSpPr>
        <p:spPr>
          <a:xfrm>
            <a:off x="3317107" y="2704781"/>
            <a:ext cx="1580834" cy="691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1800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9" name="CustomShape 5"/>
          <p:cNvSpPr/>
          <p:nvPr/>
        </p:nvSpPr>
        <p:spPr>
          <a:xfrm>
            <a:off x="3069581" y="3592440"/>
            <a:ext cx="1236976" cy="691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0" name="CustomShape 6"/>
          <p:cNvSpPr/>
          <p:nvPr/>
        </p:nvSpPr>
        <p:spPr>
          <a:xfrm>
            <a:off x="3402990" y="4572197"/>
            <a:ext cx="1236976" cy="691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7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1" name="CustomShape 7"/>
          <p:cNvSpPr/>
          <p:nvPr/>
        </p:nvSpPr>
        <p:spPr>
          <a:xfrm>
            <a:off x="3787993" y="5448099"/>
            <a:ext cx="1707210" cy="69138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81639" tIns="40820" rIns="81639" bIns="40820"/>
          <a:lstStyle/>
          <a:p>
            <a:pPr>
              <a:lnSpc>
                <a:spcPct val="100000"/>
              </a:lnSpc>
            </a:pPr>
            <a:r>
              <a:rPr lang="ru-RU" sz="4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1110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CustomShape 1"/>
          <p:cNvSpPr/>
          <p:nvPr/>
        </p:nvSpPr>
        <p:spPr>
          <a:xfrm>
            <a:off x="1044311" y="454281"/>
            <a:ext cx="7809798" cy="43468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393" tIns="30696" rIns="61393" bIns="30696"/>
          <a:lstStyle/>
          <a:p>
            <a:pPr algn="ctr">
              <a:lnSpc>
                <a:spcPct val="100000"/>
              </a:lnSpc>
            </a:pPr>
            <a:r>
              <a:rPr lang="ru-RU" sz="36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Заполните цепочку вычислений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2" name="CustomShape 2"/>
          <p:cNvSpPr/>
          <p:nvPr/>
        </p:nvSpPr>
        <p:spPr>
          <a:xfrm>
            <a:off x="3641045" y="1983680"/>
            <a:ext cx="880709" cy="880801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3" name="CustomShape 3"/>
          <p:cNvSpPr/>
          <p:nvPr/>
        </p:nvSpPr>
        <p:spPr>
          <a:xfrm>
            <a:off x="2612736" y="3943193"/>
            <a:ext cx="880709" cy="880801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4" name="CustomShape 4"/>
          <p:cNvSpPr/>
          <p:nvPr/>
        </p:nvSpPr>
        <p:spPr>
          <a:xfrm>
            <a:off x="5061217" y="4237120"/>
            <a:ext cx="880709" cy="880801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5" name="CustomShape 5"/>
          <p:cNvSpPr/>
          <p:nvPr/>
        </p:nvSpPr>
        <p:spPr>
          <a:xfrm>
            <a:off x="1485155" y="1494455"/>
            <a:ext cx="880709" cy="880801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6" name="CustomShape 6"/>
          <p:cNvSpPr/>
          <p:nvPr/>
        </p:nvSpPr>
        <p:spPr>
          <a:xfrm>
            <a:off x="6335746" y="2816473"/>
            <a:ext cx="880709" cy="880801"/>
          </a:xfrm>
          <a:prstGeom prst="ellipse">
            <a:avLst/>
          </a:prstGeom>
          <a:solidFill>
            <a:srgbClr val="729FCF"/>
          </a:solidFill>
          <a:ln w="9360">
            <a:solidFill>
              <a:srgbClr val="3465A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7" name="Line 7"/>
          <p:cNvSpPr/>
          <p:nvPr/>
        </p:nvSpPr>
        <p:spPr>
          <a:xfrm>
            <a:off x="2367169" y="2033321"/>
            <a:ext cx="1273550" cy="293600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8" name="Line 8"/>
          <p:cNvSpPr/>
          <p:nvPr/>
        </p:nvSpPr>
        <p:spPr>
          <a:xfrm flipH="1">
            <a:off x="3297187" y="2866114"/>
            <a:ext cx="589751" cy="1126720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9" name="Line 9"/>
          <p:cNvSpPr/>
          <p:nvPr/>
        </p:nvSpPr>
        <p:spPr>
          <a:xfrm flipV="1">
            <a:off x="5796610" y="3648286"/>
            <a:ext cx="734414" cy="687789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0" name="Line 10"/>
          <p:cNvSpPr/>
          <p:nvPr/>
        </p:nvSpPr>
        <p:spPr>
          <a:xfrm>
            <a:off x="3493771" y="4531700"/>
            <a:ext cx="1567446" cy="98302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41" name="CustomShape 11"/>
          <p:cNvSpPr/>
          <p:nvPr/>
        </p:nvSpPr>
        <p:spPr>
          <a:xfrm>
            <a:off x="1583447" y="1661667"/>
            <a:ext cx="636775" cy="5166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393" tIns="30696" rIns="61393" bIns="30696"/>
          <a:lstStyle/>
          <a:p>
            <a:pPr>
              <a:lnSpc>
                <a:spcPct val="100000"/>
              </a:lnSpc>
            </a:pPr>
            <a:r>
              <a:rPr lang="ru-RU" sz="3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14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2" name="CustomShape 12"/>
          <p:cNvSpPr/>
          <p:nvPr/>
        </p:nvSpPr>
        <p:spPr>
          <a:xfrm>
            <a:off x="2759684" y="1696285"/>
            <a:ext cx="636775" cy="4758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393" tIns="30696" rIns="61393" bIns="30696"/>
          <a:lstStyle/>
          <a:p>
            <a:pPr>
              <a:lnSpc>
                <a:spcPct val="100000"/>
              </a:lnSpc>
            </a:pPr>
            <a:r>
              <a:rPr lang="ru-RU" sz="27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· 3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3" name="CustomShape 13"/>
          <p:cNvSpPr/>
          <p:nvPr/>
        </p:nvSpPr>
        <p:spPr>
          <a:xfrm>
            <a:off x="2759684" y="3061739"/>
            <a:ext cx="832052" cy="48987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393" tIns="30696" rIns="61393" bIns="30696"/>
          <a:lstStyle/>
          <a:p>
            <a:pPr>
              <a:lnSpc>
                <a:spcPct val="100000"/>
              </a:lnSpc>
            </a:pPr>
            <a:r>
              <a:rPr lang="ru-RU" sz="27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+ 18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4" name="CustomShape 14"/>
          <p:cNvSpPr/>
          <p:nvPr/>
        </p:nvSpPr>
        <p:spPr>
          <a:xfrm>
            <a:off x="3984577" y="4041495"/>
            <a:ext cx="636775" cy="4758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393" tIns="30696" rIns="61393" bIns="30696"/>
          <a:lstStyle/>
          <a:p>
            <a:pPr>
              <a:lnSpc>
                <a:spcPct val="100000"/>
              </a:lnSpc>
            </a:pPr>
            <a:r>
              <a:rPr lang="ru-RU" sz="27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· 5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5" name="CustomShape 15"/>
          <p:cNvSpPr/>
          <p:nvPr/>
        </p:nvSpPr>
        <p:spPr>
          <a:xfrm>
            <a:off x="5159509" y="3550964"/>
            <a:ext cx="1125948" cy="4758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393" tIns="30696" rIns="61393" bIns="30696"/>
          <a:lstStyle/>
          <a:p>
            <a:pPr>
              <a:lnSpc>
                <a:spcPct val="100000"/>
              </a:lnSpc>
            </a:pPr>
            <a:r>
              <a:rPr lang="ru-RU" sz="27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- 125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6" name="CustomShape 16"/>
          <p:cNvSpPr/>
          <p:nvPr/>
        </p:nvSpPr>
        <p:spPr>
          <a:xfrm>
            <a:off x="3787994" y="2152198"/>
            <a:ext cx="636775" cy="5166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393" tIns="30696" rIns="61393" bIns="30696"/>
          <a:lstStyle/>
          <a:p>
            <a:pPr>
              <a:lnSpc>
                <a:spcPct val="100000"/>
              </a:lnSpc>
            </a:pPr>
            <a:r>
              <a:rPr lang="ru-RU" sz="3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42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7" name="CustomShape 17"/>
          <p:cNvSpPr/>
          <p:nvPr/>
        </p:nvSpPr>
        <p:spPr>
          <a:xfrm>
            <a:off x="2759684" y="4090157"/>
            <a:ext cx="636775" cy="5166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393" tIns="30696" rIns="61393" bIns="30696"/>
          <a:lstStyle/>
          <a:p>
            <a:pPr>
              <a:lnSpc>
                <a:spcPct val="100000"/>
              </a:lnSpc>
            </a:pPr>
            <a:r>
              <a:rPr lang="ru-RU" sz="3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60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8" name="CustomShape 18"/>
          <p:cNvSpPr/>
          <p:nvPr/>
        </p:nvSpPr>
        <p:spPr>
          <a:xfrm>
            <a:off x="5110853" y="4453973"/>
            <a:ext cx="796458" cy="5166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393" tIns="30696" rIns="61393" bIns="30696"/>
          <a:lstStyle/>
          <a:p>
            <a:pPr>
              <a:lnSpc>
                <a:spcPct val="100000"/>
              </a:lnSpc>
            </a:pPr>
            <a:r>
              <a:rPr lang="ru-RU" sz="3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300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CustomShape 19"/>
          <p:cNvSpPr/>
          <p:nvPr/>
        </p:nvSpPr>
        <p:spPr>
          <a:xfrm>
            <a:off x="6419996" y="2984991"/>
            <a:ext cx="796458" cy="51665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1393" tIns="30696" rIns="61393" bIns="30696"/>
          <a:lstStyle/>
          <a:p>
            <a:pPr>
              <a:lnSpc>
                <a:spcPct val="100000"/>
              </a:lnSpc>
            </a:pPr>
            <a:r>
              <a:rPr lang="ru-RU" sz="3000" b="1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  <a:latin typeface="Arial"/>
                <a:ea typeface="DejaVu Sans"/>
              </a:rPr>
              <a:t>175</a:t>
            </a:r>
            <a:endParaRPr lang="ru-RU" sz="16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with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</TotalTime>
  <Words>757</Words>
  <Application>Microsoft Office PowerPoint</Application>
  <PresentationFormat>Экран (4:3)</PresentationFormat>
  <Paragraphs>342</Paragraphs>
  <Slides>24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Официальная</vt:lpstr>
      <vt:lpstr>Вычисли: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Считаем устно: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 Stepanova</dc:creator>
  <cp:lastModifiedBy>Irina Stepanova</cp:lastModifiedBy>
  <cp:revision>7</cp:revision>
  <dcterms:created xsi:type="dcterms:W3CDTF">2025-03-29T06:06:07Z</dcterms:created>
  <dcterms:modified xsi:type="dcterms:W3CDTF">2025-03-29T06:40:19Z</dcterms:modified>
</cp:coreProperties>
</file>