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90" r:id="rId3"/>
    <p:sldId id="268" r:id="rId4"/>
    <p:sldId id="258" r:id="rId5"/>
    <p:sldId id="259" r:id="rId6"/>
    <p:sldId id="271" r:id="rId7"/>
    <p:sldId id="260" r:id="rId8"/>
    <p:sldId id="261" r:id="rId9"/>
    <p:sldId id="262" r:id="rId10"/>
    <p:sldId id="263" r:id="rId11"/>
    <p:sldId id="264" r:id="rId12"/>
    <p:sldId id="265" r:id="rId13"/>
    <p:sldId id="291" r:id="rId14"/>
    <p:sldId id="275" r:id="rId15"/>
    <p:sldId id="276" r:id="rId16"/>
    <p:sldId id="277" r:id="rId17"/>
    <p:sldId id="278" r:id="rId18"/>
    <p:sldId id="282" r:id="rId19"/>
    <p:sldId id="284" r:id="rId20"/>
    <p:sldId id="285" r:id="rId21"/>
    <p:sldId id="286" r:id="rId22"/>
    <p:sldId id="28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34559" autoAdjust="0"/>
    <p:restoredTop sz="86380" autoAdjust="0"/>
  </p:normalViewPr>
  <p:slideViewPr>
    <p:cSldViewPr>
      <p:cViewPr varScale="1">
        <p:scale>
          <a:sx n="116" d="100"/>
          <a:sy n="116" d="100"/>
        </p:scale>
        <p:origin x="217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A2EEA-378F-408D-839A-44A1129190E6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A32B9-9317-4CBD-80AE-71F22EA2AD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626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994EC-2D03-4BAD-9044-6F908E4C7F33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165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84784"/>
            <a:ext cx="8363272" cy="48398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	Формирование функциональной математической грамотности в начальной школе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322128" cy="94096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 Структура оценки математической грамотности: 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73696"/>
            <a:ext cx="8250120" cy="490763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		</a:t>
            </a:r>
            <a:r>
              <a:rPr lang="ru-RU" sz="5800" b="1" dirty="0" smtClean="0">
                <a:latin typeface="Constantia" pitchFamily="18" charset="0"/>
              </a:rPr>
              <a:t>Контекст, в котором представлена проблема. </a:t>
            </a:r>
          </a:p>
          <a:p>
            <a:pPr algn="just">
              <a:buNone/>
            </a:pPr>
            <a:r>
              <a:rPr lang="ru-RU" sz="4000" dirty="0" smtClean="0">
                <a:latin typeface="Constantia" pitchFamily="18" charset="0"/>
              </a:rPr>
              <a:t>		</a:t>
            </a:r>
            <a:r>
              <a:rPr lang="ru-RU" sz="4400" dirty="0" smtClean="0">
                <a:latin typeface="Constantia" pitchFamily="18" charset="0"/>
              </a:rPr>
              <a:t>Контекст в заданиях, в которых описана ситуация, связанная с личными потребностями человека, относят к «личностной» категории. </a:t>
            </a:r>
          </a:p>
          <a:p>
            <a:pPr algn="just">
              <a:buNone/>
            </a:pPr>
            <a:r>
              <a:rPr lang="ru-RU" sz="4400" dirty="0" smtClean="0">
                <a:latin typeface="Constantia" pitchFamily="18" charset="0"/>
              </a:rPr>
              <a:t>		Если ситуация связана с нуждами общества, то контекст относят к «общественной» категории. В случаях, когда ситуация связана с профессиональными или школьными интересами, контекст относят к «профессиональной/учебной» категории. Если в задании ставится чисто математическая проблема, то контекст относят к «научной» категории.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Структура оценки математической грамотности: </a:t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268760"/>
            <a:ext cx="8106104" cy="497964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3500" b="1" dirty="0" smtClean="0"/>
              <a:t>Математическое содержание, которое используется в тестовых заданиях (предметное ядро функциональной грамотности).</a:t>
            </a:r>
            <a:r>
              <a:rPr lang="ru-RU" sz="3500" dirty="0" smtClean="0"/>
              <a:t> Решение о выборе содержательной области («Изменение и зависимости», «Пространство и форма», «Количество», «Неопределённость и данные») принимается с учётом того, насколько тесно связана описанная ситуация и её разрешение с содержанием этой области.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Структура оценки математической грамотности: </a:t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124744"/>
            <a:ext cx="8208912" cy="51236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200" dirty="0" smtClean="0">
                <a:latin typeface="Arial Black" pitchFamily="34" charset="0"/>
              </a:rPr>
              <a:t>Когнитивные процессы (составляющие интеллектуальной деятельности), </a:t>
            </a:r>
            <a:r>
              <a:rPr lang="ru-RU" sz="2200" dirty="0" smtClean="0"/>
              <a:t>которые описывают, что делает ученик, чтобы связать контекст, в котором представлена проблема, с математикой, необходимой для её решения.</a:t>
            </a:r>
          </a:p>
          <a:p>
            <a:pPr>
              <a:buNone/>
            </a:pPr>
            <a:r>
              <a:rPr lang="ru-RU" sz="2200" dirty="0" smtClean="0"/>
              <a:t>Задания, в которых главным в познавательной деятельности является переход от реальной проблемы к её математическому аналогу, относят к категории «Формулировать». </a:t>
            </a:r>
          </a:p>
          <a:p>
            <a:pPr>
              <a:buNone/>
            </a:pPr>
            <a:r>
              <a:rPr lang="ru-RU" sz="2200" dirty="0" smtClean="0"/>
              <a:t>Задания, в которых главное –применить соответствующие математические знания, относят к категории «Применять».</a:t>
            </a:r>
          </a:p>
          <a:p>
            <a:pPr>
              <a:buNone/>
            </a:pPr>
            <a:r>
              <a:rPr lang="ru-RU" sz="2200" dirty="0" smtClean="0"/>
              <a:t> В случае, где главное –использовать имеющуюся математическую информацию для решения реальной проблемы, задание относят к категории «Интерпретировать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  <a:cs typeface="Times New Roman" pitchFamily="18" charset="0"/>
              </a:rPr>
              <a:t>Основные подходы к составлению заданий, направленных на формирование  математической грамотности (МГ).</a:t>
            </a:r>
            <a:endParaRPr lang="ru-RU" sz="2800" b="1" dirty="0">
              <a:latin typeface="Garamond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600" dirty="0" smtClean="0">
                <a:cs typeface="Times New Roman" pitchFamily="18" charset="0"/>
              </a:rPr>
              <a:t>Учащимся предлагается </a:t>
            </a:r>
            <a:r>
              <a:rPr lang="ru-RU" sz="3600" u="sng" dirty="0" smtClean="0">
                <a:cs typeface="Times New Roman" pitchFamily="18" charset="0"/>
              </a:rPr>
              <a:t>реальная (практическая )</a:t>
            </a:r>
            <a:r>
              <a:rPr lang="ru-RU" sz="3600" dirty="0" smtClean="0">
                <a:cs typeface="Times New Roman" pitchFamily="18" charset="0"/>
              </a:rPr>
              <a:t> проблемная ситуация, разрешаемая средствами математики. </a:t>
            </a:r>
            <a:r>
              <a:rPr lang="ru-RU" sz="3600" u="sng" dirty="0" smtClean="0">
                <a:cs typeface="Times New Roman" pitchFamily="18" charset="0"/>
              </a:rPr>
              <a:t>Контекст,</a:t>
            </a:r>
            <a:r>
              <a:rPr lang="ru-RU" sz="3600" dirty="0" smtClean="0">
                <a:cs typeface="Times New Roman" pitchFamily="18" charset="0"/>
              </a:rPr>
              <a:t> должен быть действительно </a:t>
            </a:r>
            <a:r>
              <a:rPr lang="ru-RU" sz="3600" u="sng" dirty="0" smtClean="0">
                <a:cs typeface="Times New Roman" pitchFamily="18" charset="0"/>
              </a:rPr>
              <a:t>жизненным,</a:t>
            </a:r>
            <a:r>
              <a:rPr lang="ru-RU" sz="3600" dirty="0" smtClean="0">
                <a:cs typeface="Times New Roman" pitchFamily="18" charset="0"/>
              </a:rPr>
              <a:t> а не надуманным. Ситуации </a:t>
            </a:r>
            <a:r>
              <a:rPr lang="ru-RU" sz="3600" u="sng" dirty="0" smtClean="0">
                <a:cs typeface="Times New Roman" pitchFamily="18" charset="0"/>
              </a:rPr>
              <a:t>характерные для повседневной жизни </a:t>
            </a:r>
            <a:r>
              <a:rPr lang="ru-RU" sz="3600" dirty="0" smtClean="0">
                <a:cs typeface="Times New Roman" pitchFamily="18" charset="0"/>
              </a:rPr>
              <a:t>учащихся.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91264" cy="611678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 В задаче МГ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проблема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должна быть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интересная и актуальная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учащихся того возраста, на который она рассчитана. Особенностью данной задачи является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название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Для выполнения задания требуется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целостное применение математики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 от понимания проблемы до результата).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Мыслительная деятельность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осуществляемая при выполнении заданий.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Информация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сообщаемая в задании, может даваться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в различной форме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 числовой, текстовой, графической (графики, диаграммы, схемы) и в виде таблицы.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352928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7467600" cy="58310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Наличие визуализации обязательно. (Фото и  рисунки). Так же, если контекст (введение) содержит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слова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которые могут быть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незнакомы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учащимся, то в нём необходимо дать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краткое пояснение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или иллюстрацию к ним.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7. 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который позволяет раскрыть данную ситуацию с определённой стороны.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(Например, вопрос «Хватит ли…»)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8. В задаче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может быть два способа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решения.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Обобщим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1. </a:t>
            </a:r>
            <a:r>
              <a:rPr lang="ru-RU" b="1" dirty="0" smtClean="0"/>
              <a:t>Реальная, жизненная ситуация…</a:t>
            </a:r>
          </a:p>
          <a:p>
            <a:pPr>
              <a:buNone/>
            </a:pPr>
            <a:r>
              <a:rPr lang="ru-RU" b="1" dirty="0" smtClean="0"/>
              <a:t>2.Есть проблема…</a:t>
            </a:r>
          </a:p>
          <a:p>
            <a:pPr>
              <a:buNone/>
            </a:pPr>
            <a:r>
              <a:rPr lang="ru-RU" b="1" dirty="0" smtClean="0"/>
              <a:t>3. Интересна и актуальна ,имеет название…</a:t>
            </a:r>
          </a:p>
          <a:p>
            <a:pPr>
              <a:buNone/>
            </a:pPr>
            <a:r>
              <a:rPr lang="ru-RU" b="1" dirty="0" smtClean="0"/>
              <a:t>4. Есть место, где надо подумать …</a:t>
            </a:r>
          </a:p>
          <a:p>
            <a:pPr>
              <a:buNone/>
            </a:pPr>
            <a:r>
              <a:rPr lang="ru-RU" b="1" dirty="0" smtClean="0"/>
              <a:t>5. «Помощники»…</a:t>
            </a:r>
          </a:p>
          <a:p>
            <a:pPr>
              <a:buNone/>
            </a:pPr>
            <a:r>
              <a:rPr lang="ru-RU" b="1" dirty="0" smtClean="0"/>
              <a:t>6. Визуализация…</a:t>
            </a:r>
          </a:p>
          <a:p>
            <a:pPr>
              <a:buNone/>
            </a:pPr>
            <a:r>
              <a:rPr lang="ru-RU" b="1" dirty="0" smtClean="0"/>
              <a:t>7. Вопрос…(хватит ли и др. …).</a:t>
            </a:r>
          </a:p>
          <a:p>
            <a:pPr>
              <a:buNone/>
            </a:pPr>
            <a:r>
              <a:rPr lang="ru-RU" b="1" dirty="0" smtClean="0"/>
              <a:t>8. Два способа решения…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640960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548680"/>
            <a:ext cx="73448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 smtClean="0">
                <a:latin typeface="Arial Black" pitchFamily="34" charset="0"/>
              </a:rPr>
              <a:t>«Рабочий лист </a:t>
            </a:r>
            <a:br>
              <a:rPr lang="ru-RU" altLang="ru-RU" sz="2400" b="1" i="1" dirty="0" smtClean="0">
                <a:latin typeface="Arial Black" pitchFamily="34" charset="0"/>
              </a:rPr>
            </a:br>
            <a:r>
              <a:rPr lang="ru-RU" altLang="ru-RU" sz="2400" b="1" i="1" dirty="0" smtClean="0">
                <a:latin typeface="Arial Black" pitchFamily="34" charset="0"/>
              </a:rPr>
              <a:t>как средство активизации </a:t>
            </a:r>
            <a:br>
              <a:rPr lang="ru-RU" altLang="ru-RU" sz="2400" b="1" i="1" dirty="0" smtClean="0">
                <a:latin typeface="Arial Black" pitchFamily="34" charset="0"/>
              </a:rPr>
            </a:br>
            <a:r>
              <a:rPr lang="ru-RU" altLang="ru-RU" sz="2400" b="1" i="1" dirty="0" smtClean="0">
                <a:latin typeface="Arial Black" pitchFamily="34" charset="0"/>
              </a:rPr>
              <a:t>познавательной активности</a:t>
            </a:r>
            <a:br>
              <a:rPr lang="ru-RU" altLang="ru-RU" sz="2400" b="1" i="1" dirty="0" smtClean="0">
                <a:latin typeface="Arial Black" pitchFamily="34" charset="0"/>
              </a:rPr>
            </a:br>
            <a:r>
              <a:rPr lang="ru-RU" altLang="ru-RU" sz="2400" b="1" i="1" dirty="0" smtClean="0">
                <a:latin typeface="Arial Black" pitchFamily="34" charset="0"/>
              </a:rPr>
              <a:t> младших школьников на уроках математики»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759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i="1" dirty="0" smtClean="0"/>
              <a:t>«Математике должны учить в школе еще с той целью, чтобы познания, здесь приобретаемые, были достаточными для обыкновенных потребностей в жизни» </a:t>
            </a:r>
            <a:endParaRPr lang="ru-RU" sz="4000" b="1" dirty="0" smtClean="0"/>
          </a:p>
          <a:p>
            <a:pPr>
              <a:buNone/>
            </a:pPr>
            <a:endParaRPr lang="ru-RU" sz="4000" i="1" dirty="0" smtClean="0"/>
          </a:p>
          <a:p>
            <a:pPr algn="r">
              <a:buNone/>
            </a:pPr>
            <a:r>
              <a:rPr lang="ru-RU" sz="4000" b="1" i="1" dirty="0" smtClean="0"/>
              <a:t>И. Л. Лобачевский</a:t>
            </a:r>
            <a:endParaRPr lang="ru-RU" sz="4000" dirty="0" smtClean="0"/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Рабочий лист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Arial Black" pitchFamily="34" charset="0"/>
              </a:rPr>
              <a:t>— </a:t>
            </a:r>
            <a:r>
              <a:rPr lang="ru-RU" sz="3600" dirty="0">
                <a:latin typeface="Arial Black" pitchFamily="34" charset="0"/>
              </a:rPr>
              <a:t>это дидактическое средство организации самостоятельной учебной деятельности ученика по итогам изучения материала этапа, тематического блока или урока в целом.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/>
          </p:cNvPr>
          <p:cNvSpPr/>
          <p:nvPr/>
        </p:nvSpPr>
        <p:spPr>
          <a:xfrm>
            <a:off x="3769211" y="2358614"/>
            <a:ext cx="1605579" cy="214077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" name="Прямая соединительная линия 5">
            <a:extLst/>
          </p:cNvPr>
          <p:cNvCxnSpPr>
            <a:stCxn id="0" idx="2"/>
          </p:cNvCxnSpPr>
          <p:nvPr/>
        </p:nvCxnSpPr>
        <p:spPr>
          <a:xfrm flipH="1">
            <a:off x="3461147" y="3429000"/>
            <a:ext cx="30837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/>
          </p:cNvPr>
          <p:cNvCxnSpPr/>
          <p:nvPr/>
        </p:nvCxnSpPr>
        <p:spPr>
          <a:xfrm flipH="1">
            <a:off x="5374482" y="3417888"/>
            <a:ext cx="30837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/>
          </p:cNvPr>
          <p:cNvCxnSpPr>
            <a:stCxn id="0" idx="6"/>
          </p:cNvCxnSpPr>
          <p:nvPr/>
        </p:nvCxnSpPr>
        <p:spPr>
          <a:xfrm flipV="1">
            <a:off x="3286126" y="1703388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/>
          </p:cNvPr>
          <p:cNvCxnSpPr/>
          <p:nvPr/>
        </p:nvCxnSpPr>
        <p:spPr>
          <a:xfrm flipV="1">
            <a:off x="3286126" y="5181600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/>
          </p:cNvPr>
          <p:cNvCxnSpPr>
            <a:cxnSpLocks/>
          </p:cNvCxnSpPr>
          <p:nvPr/>
        </p:nvCxnSpPr>
        <p:spPr>
          <a:xfrm>
            <a:off x="3461147" y="1703388"/>
            <a:ext cx="0" cy="3478212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/>
          </p:cNvPr>
          <p:cNvCxnSpPr>
            <a:cxnSpLocks/>
          </p:cNvCxnSpPr>
          <p:nvPr/>
        </p:nvCxnSpPr>
        <p:spPr>
          <a:xfrm flipV="1">
            <a:off x="3286126" y="3429000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/>
          </p:cNvPr>
          <p:cNvCxnSpPr/>
          <p:nvPr/>
        </p:nvCxnSpPr>
        <p:spPr>
          <a:xfrm flipV="1">
            <a:off x="2137172" y="1703388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/>
          </p:cNvPr>
          <p:cNvCxnSpPr/>
          <p:nvPr/>
        </p:nvCxnSpPr>
        <p:spPr>
          <a:xfrm flipV="1">
            <a:off x="2137172" y="5181600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/>
          </p:cNvPr>
          <p:cNvCxnSpPr>
            <a:cxnSpLocks/>
          </p:cNvCxnSpPr>
          <p:nvPr/>
        </p:nvCxnSpPr>
        <p:spPr>
          <a:xfrm flipV="1">
            <a:off x="2137172" y="3429000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/>
          </p:cNvPr>
          <p:cNvCxnSpPr>
            <a:cxnSpLocks/>
          </p:cNvCxnSpPr>
          <p:nvPr/>
        </p:nvCxnSpPr>
        <p:spPr>
          <a:xfrm>
            <a:off x="5682854" y="1652588"/>
            <a:ext cx="0" cy="347980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/>
          </p:cNvPr>
          <p:cNvCxnSpPr>
            <a:cxnSpLocks/>
          </p:cNvCxnSpPr>
          <p:nvPr/>
        </p:nvCxnSpPr>
        <p:spPr>
          <a:xfrm flipV="1">
            <a:off x="5682853" y="1647825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/>
          </p:cNvPr>
          <p:cNvCxnSpPr/>
          <p:nvPr/>
        </p:nvCxnSpPr>
        <p:spPr>
          <a:xfrm flipV="1">
            <a:off x="5682853" y="5126038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/>
          </p:cNvPr>
          <p:cNvCxnSpPr>
            <a:cxnSpLocks/>
          </p:cNvCxnSpPr>
          <p:nvPr/>
        </p:nvCxnSpPr>
        <p:spPr>
          <a:xfrm flipV="1">
            <a:off x="5682853" y="3413125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/>
          </p:cNvPr>
          <p:cNvCxnSpPr/>
          <p:nvPr/>
        </p:nvCxnSpPr>
        <p:spPr>
          <a:xfrm flipV="1">
            <a:off x="6831807" y="1636713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/>
          </p:cNvPr>
          <p:cNvCxnSpPr/>
          <p:nvPr/>
        </p:nvCxnSpPr>
        <p:spPr>
          <a:xfrm flipV="1">
            <a:off x="6831807" y="5114925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/>
          </p:cNvPr>
          <p:cNvCxnSpPr>
            <a:cxnSpLocks/>
          </p:cNvCxnSpPr>
          <p:nvPr/>
        </p:nvCxnSpPr>
        <p:spPr>
          <a:xfrm flipV="1">
            <a:off x="6831807" y="3422650"/>
            <a:ext cx="175022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3" name="TextBox 37"/>
          <p:cNvSpPr txBox="1">
            <a:spLocks noChangeArrowheads="1"/>
          </p:cNvSpPr>
          <p:nvPr/>
        </p:nvSpPr>
        <p:spPr bwMode="auto">
          <a:xfrm>
            <a:off x="3925371" y="2644170"/>
            <a:ext cx="141876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400" dirty="0" smtClean="0">
                <a:solidFill>
                  <a:schemeClr val="bg1"/>
                </a:solidFill>
                <a:latin typeface="Arial" panose="020B0604020202020204" pitchFamily="34" charset="0"/>
              </a:rPr>
              <a:t>Рабочий лист – это…</a:t>
            </a:r>
            <a:endParaRPr lang="ru-RU" altLang="ru-RU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" name="Знак умножения 38">
            <a:hlinkClick r:id="" action="ppaction://hlinkshowjump?jump=endshow"/>
            <a:extLst/>
          </p:cNvPr>
          <p:cNvSpPr/>
          <p:nvPr/>
        </p:nvSpPr>
        <p:spPr>
          <a:xfrm>
            <a:off x="8678467" y="228601"/>
            <a:ext cx="269081" cy="358775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>
            <a:extLst/>
          </p:cNvPr>
          <p:cNvSpPr/>
          <p:nvPr/>
        </p:nvSpPr>
        <p:spPr>
          <a:xfrm>
            <a:off x="2276934" y="1030045"/>
            <a:ext cx="1009181" cy="1345575"/>
          </a:xfrm>
          <a:prstGeom prst="ellipse">
            <a:avLst/>
          </a:prstGeom>
          <a:solidFill>
            <a:srgbClr val="2C529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>
            <a:extLst/>
          </p:cNvPr>
          <p:cNvSpPr/>
          <p:nvPr/>
        </p:nvSpPr>
        <p:spPr>
          <a:xfrm>
            <a:off x="2276934" y="2744559"/>
            <a:ext cx="1009181" cy="134557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>
            <a:extLst/>
          </p:cNvPr>
          <p:cNvSpPr/>
          <p:nvPr/>
        </p:nvSpPr>
        <p:spPr>
          <a:xfrm>
            <a:off x="2276933" y="4459073"/>
            <a:ext cx="1009181" cy="134557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Овал 25">
            <a:extLst/>
          </p:cNvPr>
          <p:cNvSpPr/>
          <p:nvPr/>
        </p:nvSpPr>
        <p:spPr>
          <a:xfrm>
            <a:off x="5857888" y="977420"/>
            <a:ext cx="1009181" cy="134557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Овал 26">
            <a:extLst/>
          </p:cNvPr>
          <p:cNvSpPr/>
          <p:nvPr/>
        </p:nvSpPr>
        <p:spPr>
          <a:xfrm>
            <a:off x="5857886" y="2743706"/>
            <a:ext cx="1009181" cy="134557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Овал 27">
            <a:extLst/>
          </p:cNvPr>
          <p:cNvSpPr/>
          <p:nvPr/>
        </p:nvSpPr>
        <p:spPr>
          <a:xfrm>
            <a:off x="5857886" y="4456190"/>
            <a:ext cx="1009181" cy="134557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13" name="TextBox 40"/>
          <p:cNvSpPr txBox="1">
            <a:spLocks noChangeArrowheads="1"/>
          </p:cNvSpPr>
          <p:nvPr/>
        </p:nvSpPr>
        <p:spPr bwMode="auto">
          <a:xfrm>
            <a:off x="2289690" y="1415904"/>
            <a:ext cx="101893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400" dirty="0" smtClean="0">
                <a:solidFill>
                  <a:schemeClr val="bg1"/>
                </a:solidFill>
                <a:latin typeface="Arial" panose="020B0604020202020204" pitchFamily="34" charset="0"/>
              </a:rPr>
              <a:t>задания</a:t>
            </a:r>
            <a:endParaRPr lang="ru-RU" altLang="ru-RU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114" name="TextBox 41"/>
          <p:cNvSpPr txBox="1">
            <a:spLocks noChangeArrowheads="1"/>
          </p:cNvSpPr>
          <p:nvPr/>
        </p:nvSpPr>
        <p:spPr bwMode="auto">
          <a:xfrm>
            <a:off x="2324323" y="2958038"/>
            <a:ext cx="914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400" dirty="0" smtClean="0">
                <a:solidFill>
                  <a:schemeClr val="bg1"/>
                </a:solidFill>
                <a:latin typeface="Arial" panose="020B0604020202020204" pitchFamily="34" charset="0"/>
              </a:rPr>
              <a:t>Сам.</a:t>
            </a:r>
          </a:p>
          <a:p>
            <a:pPr algn="ctr"/>
            <a:r>
              <a:rPr lang="ru-RU" altLang="ru-RU" sz="2400" dirty="0" smtClean="0">
                <a:solidFill>
                  <a:schemeClr val="bg1"/>
                </a:solidFill>
                <a:latin typeface="Arial" panose="020B0604020202020204" pitchFamily="34" charset="0"/>
              </a:rPr>
              <a:t>работа</a:t>
            </a:r>
            <a:endParaRPr lang="ru-RU" altLang="ru-RU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115" name="TextBox 42"/>
          <p:cNvSpPr txBox="1">
            <a:spLocks noChangeArrowheads="1"/>
          </p:cNvSpPr>
          <p:nvPr/>
        </p:nvSpPr>
        <p:spPr bwMode="auto">
          <a:xfrm>
            <a:off x="2244422" y="4696669"/>
            <a:ext cx="10476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000" dirty="0" smtClean="0">
                <a:solidFill>
                  <a:schemeClr val="bg1"/>
                </a:solidFill>
                <a:latin typeface="Arial" panose="020B0604020202020204" pitchFamily="34" charset="0"/>
              </a:rPr>
              <a:t>Обратная связь</a:t>
            </a:r>
            <a:endParaRPr lang="ru-RU" altLang="ru-RU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117" name="TextBox 44"/>
          <p:cNvSpPr txBox="1">
            <a:spLocks noChangeArrowheads="1"/>
          </p:cNvSpPr>
          <p:nvPr/>
        </p:nvSpPr>
        <p:spPr bwMode="auto">
          <a:xfrm>
            <a:off x="5874544" y="3127376"/>
            <a:ext cx="914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400" dirty="0" smtClean="0">
                <a:solidFill>
                  <a:schemeClr val="bg1"/>
                </a:solidFill>
                <a:latin typeface="Arial" panose="020B0604020202020204" pitchFamily="34" charset="0"/>
              </a:rPr>
              <a:t>логика</a:t>
            </a:r>
            <a:endParaRPr lang="ru-RU" altLang="ru-RU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118" name="TextBox 45"/>
          <p:cNvSpPr txBox="1">
            <a:spLocks noChangeArrowheads="1"/>
          </p:cNvSpPr>
          <p:nvPr/>
        </p:nvSpPr>
        <p:spPr bwMode="auto">
          <a:xfrm>
            <a:off x="5905500" y="4829175"/>
            <a:ext cx="914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УУД</a:t>
            </a:r>
            <a:endParaRPr lang="ru-RU" altLang="ru-RU" sz="2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Группа 57"/>
          <p:cNvGrpSpPr>
            <a:grpSpLocks/>
          </p:cNvGrpSpPr>
          <p:nvPr/>
        </p:nvGrpSpPr>
        <p:grpSpPr bwMode="auto">
          <a:xfrm>
            <a:off x="6999685" y="4258332"/>
            <a:ext cx="1947863" cy="1437618"/>
            <a:chOff x="9333207" y="4534302"/>
            <a:chExt cx="1737359" cy="1161805"/>
          </a:xfrm>
        </p:grpSpPr>
        <p:sp>
          <p:nvSpPr>
            <p:cNvPr id="37" name="Прямоугольник: скругленные углы 36">
              <a:extLst/>
            </p:cNvPr>
            <p:cNvSpPr/>
            <p:nvPr/>
          </p:nvSpPr>
          <p:spPr>
            <a:xfrm>
              <a:off x="9333207" y="4534302"/>
              <a:ext cx="1737359" cy="1161805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28" name="TextBox 56"/>
            <p:cNvSpPr txBox="1">
              <a:spLocks noChangeArrowheads="1"/>
            </p:cNvSpPr>
            <p:nvPr/>
          </p:nvSpPr>
          <p:spPr bwMode="auto">
            <a:xfrm>
              <a:off x="9350198" y="4694199"/>
              <a:ext cx="1645330" cy="945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ru-RU" sz="1400" dirty="0">
                  <a:solidFill>
                    <a:srgbClr val="191D34"/>
                  </a:solidFill>
                  <a:latin typeface="Arial" panose="020B0604020202020204" pitchFamily="34" charset="0"/>
                </a:rPr>
                <a:t>формирует и развивает различные группы универсальных учебных действий</a:t>
              </a:r>
              <a:endParaRPr lang="ru-RU" altLang="ru-RU" sz="1400" dirty="0">
                <a:solidFill>
                  <a:srgbClr val="191D34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Группа 41"/>
          <p:cNvGrpSpPr/>
          <p:nvPr/>
        </p:nvGrpSpPr>
        <p:grpSpPr>
          <a:xfrm>
            <a:off x="179883" y="794479"/>
            <a:ext cx="1999528" cy="1960251"/>
            <a:chOff x="239843" y="794479"/>
            <a:chExt cx="2666037" cy="1960251"/>
          </a:xfrm>
        </p:grpSpPr>
        <p:sp>
          <p:nvSpPr>
            <p:cNvPr id="22" name="Прямоугольник: скругленные углы 21">
              <a:extLst/>
            </p:cNvPr>
            <p:cNvSpPr/>
            <p:nvPr/>
          </p:nvSpPr>
          <p:spPr bwMode="auto">
            <a:xfrm>
              <a:off x="239843" y="794479"/>
              <a:ext cx="2604957" cy="1472471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264863" y="815738"/>
              <a:ext cx="264101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600" dirty="0" err="1" smtClean="0">
                  <a:solidFill>
                    <a:srgbClr val="191D34"/>
                  </a:solidFill>
                  <a:latin typeface="Arial" panose="020B0604020202020204" pitchFamily="34" charset="0"/>
                </a:rPr>
                <a:t>разноуровневые</a:t>
              </a:r>
              <a:r>
                <a:rPr lang="ru-RU" sz="1600" dirty="0" smtClean="0">
                  <a:solidFill>
                    <a:srgbClr val="191D34"/>
                  </a:solidFill>
                  <a:latin typeface="Arial" panose="020B0604020202020204" pitchFamily="34" charset="0"/>
                </a:rPr>
                <a:t> задания;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600" dirty="0" smtClean="0">
                  <a:solidFill>
                    <a:srgbClr val="191D34"/>
                  </a:solidFill>
                  <a:latin typeface="Arial" panose="020B0604020202020204" pitchFamily="34" charset="0"/>
                </a:rPr>
                <a:t>это </a:t>
              </a:r>
              <a:r>
                <a:rPr lang="ru-RU" sz="1600" dirty="0">
                  <a:solidFill>
                    <a:srgbClr val="191D34"/>
                  </a:solidFill>
                  <a:latin typeface="Arial" panose="020B0604020202020204" pitchFamily="34" charset="0"/>
                </a:rPr>
                <a:t>система заданий по определенной теме урока</a:t>
              </a:r>
            </a:p>
            <a:p>
              <a:pPr algn="ctr"/>
              <a:endParaRPr lang="ru-RU" sz="2400" dirty="0">
                <a:solidFill>
                  <a:srgbClr val="191D34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159334" y="2599669"/>
            <a:ext cx="2045776" cy="2139997"/>
            <a:chOff x="212445" y="2599668"/>
            <a:chExt cx="2727701" cy="2139997"/>
          </a:xfrm>
        </p:grpSpPr>
        <p:sp>
          <p:nvSpPr>
            <p:cNvPr id="23" name="Прямоугольник: скругленные углы 22">
              <a:extLst/>
            </p:cNvPr>
            <p:cNvSpPr/>
            <p:nvPr/>
          </p:nvSpPr>
          <p:spPr bwMode="auto">
            <a:xfrm>
              <a:off x="239844" y="2599668"/>
              <a:ext cx="2625876" cy="148961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212445" y="2677562"/>
              <a:ext cx="2727701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>
                  <a:solidFill>
                    <a:srgbClr val="191D34"/>
                  </a:solidFill>
                  <a:latin typeface="Arial" panose="020B0604020202020204" pitchFamily="34" charset="0"/>
                </a:rPr>
                <a:t>возможность</a:t>
              </a:r>
              <a:r>
                <a:rPr lang="ru-RU" sz="16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600" dirty="0">
                  <a:solidFill>
                    <a:srgbClr val="191D34"/>
                  </a:solidFill>
                  <a:latin typeface="Arial" panose="020B0604020202020204" pitchFamily="34" charset="0"/>
                </a:rPr>
                <a:t>организовать продуктивную самостоятельную работу учащихся с учебным материалом на уроке</a:t>
              </a:r>
            </a:p>
          </p:txBody>
        </p:sp>
      </p:grpSp>
      <p:grpSp>
        <p:nvGrpSpPr>
          <p:cNvPr id="11" name="Группа 43"/>
          <p:cNvGrpSpPr/>
          <p:nvPr/>
        </p:nvGrpSpPr>
        <p:grpSpPr>
          <a:xfrm>
            <a:off x="179883" y="4258332"/>
            <a:ext cx="2064539" cy="2531595"/>
            <a:chOff x="239843" y="4258332"/>
            <a:chExt cx="2752719" cy="2531595"/>
          </a:xfrm>
        </p:grpSpPr>
        <p:sp>
          <p:nvSpPr>
            <p:cNvPr id="24" name="Прямоугольник: скругленные углы 23">
              <a:extLst/>
            </p:cNvPr>
            <p:cNvSpPr/>
            <p:nvPr/>
          </p:nvSpPr>
          <p:spPr bwMode="auto">
            <a:xfrm>
              <a:off x="239843" y="4258332"/>
              <a:ext cx="2604957" cy="172274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269931" y="4373881"/>
              <a:ext cx="2722631" cy="2416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000">
                <a:buFont typeface="Arial" panose="020B0604020202020204" pitchFamily="34" charset="0"/>
                <a:buChar char="•"/>
              </a:pPr>
              <a:r>
                <a:rPr lang="ru-RU" sz="1500" dirty="0">
                  <a:solidFill>
                    <a:srgbClr val="191D34"/>
                  </a:solidFill>
                  <a:latin typeface="Arial" panose="020B0604020202020204" pitchFamily="34" charset="0"/>
                </a:rPr>
                <a:t>средство</a:t>
              </a:r>
              <a:r>
                <a:rPr lang="ru-RU" sz="15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500" dirty="0">
                  <a:solidFill>
                    <a:srgbClr val="191D34"/>
                  </a:solidFill>
                  <a:latin typeface="Arial" panose="020B0604020202020204" pitchFamily="34" charset="0"/>
                </a:rPr>
                <a:t>получения обратной связи;</a:t>
              </a:r>
            </a:p>
            <a:p>
              <a:pPr marL="36000">
                <a:buFont typeface="Arial" panose="020B0604020202020204" pitchFamily="34" charset="0"/>
                <a:buChar char="•"/>
              </a:pPr>
              <a:r>
                <a:rPr lang="ru-RU" sz="1500" dirty="0">
                  <a:solidFill>
                    <a:srgbClr val="191D34"/>
                  </a:solidFill>
                  <a:latin typeface="Arial" panose="020B0604020202020204" pitchFamily="34" charset="0"/>
                </a:rPr>
                <a:t>возможность видеть пробелы в изучении темы, вносить коррективы в образовательный процесс;</a:t>
              </a:r>
            </a:p>
            <a:p>
              <a:endParaRPr lang="ru-RU" sz="1600" dirty="0">
                <a:solidFill>
                  <a:srgbClr val="191D34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4" name="Группа 44"/>
          <p:cNvGrpSpPr/>
          <p:nvPr/>
        </p:nvGrpSpPr>
        <p:grpSpPr>
          <a:xfrm>
            <a:off x="6999685" y="2474054"/>
            <a:ext cx="1947863" cy="2031325"/>
            <a:chOff x="9332913" y="2474054"/>
            <a:chExt cx="2597150" cy="2031325"/>
          </a:xfrm>
        </p:grpSpPr>
        <p:sp>
          <p:nvSpPr>
            <p:cNvPr id="36" name="Прямоугольник: скругленные углы 35">
              <a:extLst/>
            </p:cNvPr>
            <p:cNvSpPr/>
            <p:nvPr/>
          </p:nvSpPr>
          <p:spPr bwMode="auto">
            <a:xfrm>
              <a:off x="9332913" y="2478947"/>
              <a:ext cx="2597150" cy="161033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9364210" y="2474054"/>
              <a:ext cx="2459578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ru-RU" sz="1400" dirty="0">
                  <a:solidFill>
                    <a:srgbClr val="191D34"/>
                  </a:solidFill>
                  <a:latin typeface="Arial" panose="020B0604020202020204" pitchFamily="34" charset="0"/>
                </a:rPr>
                <a:t>позволяет выстроить логику усвоения новых знаний (восприятие – осмысление – запоминание – применение – обобщение – рефлексия).</a:t>
              </a:r>
            </a:p>
          </p:txBody>
        </p:sp>
      </p:grpSp>
      <p:sp>
        <p:nvSpPr>
          <p:cNvPr id="63" name="TextBox 44"/>
          <p:cNvSpPr txBox="1">
            <a:spLocks noChangeArrowheads="1"/>
          </p:cNvSpPr>
          <p:nvPr/>
        </p:nvSpPr>
        <p:spPr bwMode="auto">
          <a:xfrm>
            <a:off x="5835382" y="1263546"/>
            <a:ext cx="105498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000" dirty="0" smtClean="0">
                <a:solidFill>
                  <a:schemeClr val="bg1"/>
                </a:solidFill>
                <a:latin typeface="Arial" panose="020B0604020202020204" pitchFamily="34" charset="0"/>
              </a:rPr>
              <a:t>индивидуальность</a:t>
            </a:r>
            <a:endParaRPr lang="ru-RU" altLang="ru-RU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7" name="Группа 45"/>
          <p:cNvGrpSpPr/>
          <p:nvPr/>
        </p:nvGrpSpPr>
        <p:grpSpPr>
          <a:xfrm>
            <a:off x="6999685" y="794479"/>
            <a:ext cx="2057177" cy="1751897"/>
            <a:chOff x="9332913" y="794479"/>
            <a:chExt cx="2742902" cy="1751897"/>
          </a:xfrm>
        </p:grpSpPr>
        <p:sp>
          <p:nvSpPr>
            <p:cNvPr id="35" name="Прямоугольник: скругленные углы 34">
              <a:extLst/>
            </p:cNvPr>
            <p:cNvSpPr/>
            <p:nvPr/>
          </p:nvSpPr>
          <p:spPr bwMode="auto">
            <a:xfrm>
              <a:off x="9332913" y="794479"/>
              <a:ext cx="2597150" cy="144389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9492984" y="945938"/>
              <a:ext cx="2582831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191D34"/>
                  </a:solidFill>
                  <a:latin typeface="Arial" panose="020B0604020202020204" pitchFamily="34" charset="0"/>
                </a:rPr>
                <a:t>помогает социализации обучающихся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191D34"/>
                  </a:solidFill>
                  <a:latin typeface="Arial" panose="020B0604020202020204" pitchFamily="34" charset="0"/>
                </a:rPr>
                <a:t>позволяет проследить личностный рост каждого ребёнка</a:t>
              </a:r>
            </a:p>
          </p:txBody>
        </p:sp>
      </p:grpSp>
      <p:pic>
        <p:nvPicPr>
          <p:cNvPr id="5122" name="Picture 2" descr="https://jeffreyjacobs.files.wordpress.com/2021/11/shutterstock_2629328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0250" y1="12300" x2="30250" y2="12300"/>
                        <a14:foregroundMark x1="31575" y1="34233" x2="31575" y2="34233"/>
                        <a14:foregroundMark x1="30250" y1="58800" x2="30250" y2="58800"/>
                        <a14:foregroundMark x1="32225" y1="71967" x2="32225" y2="71967"/>
                        <a14:foregroundMark x1="24975" y1="32467" x2="24975" y2="32467"/>
                        <a14:foregroundMark x1="27625" y1="31600" x2="27625" y2="31600"/>
                        <a14:foregroundMark x1="28925" y1="25467" x2="28925" y2="25467"/>
                        <a14:foregroundMark x1="55250" y1="14033" x2="55250" y2="14033"/>
                        <a14:foregroundMark x1="55250" y1="18433" x2="55250" y2="18433"/>
                        <a14:foregroundMark x1="76325" y1="14933" x2="76325" y2="14933"/>
                        <a14:foregroundMark x1="74350" y1="11400" x2="74350" y2="11400"/>
                        <a14:foregroundMark x1="71050" y1="14933" x2="71050" y2="14933"/>
                        <a14:foregroundMark x1="74350" y1="25467" x2="74350" y2="25467"/>
                        <a14:foregroundMark x1="76975" y1="35967" x2="76975" y2="35967"/>
                        <a14:foregroundMark x1="74350" y1="58800" x2="74350" y2="58800"/>
                        <a14:foregroundMark x1="24975" y1="12300" x2="24975" y2="123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761" y="4499387"/>
            <a:ext cx="2050765" cy="205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6534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Arial Black" pitchFamily="34" charset="0"/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>
                <a:latin typeface="Arial Black" pitchFamily="34" charset="0"/>
              </a:rPr>
              <a:t>«Рабочий лист» является эффективным инструментом в работе учителя, который помогает решать множество задач в рамках системно- </a:t>
            </a:r>
            <a:r>
              <a:rPr lang="ru-RU" sz="3200" dirty="0" err="1" smtClean="0">
                <a:latin typeface="Arial Black" pitchFamily="34" charset="0"/>
              </a:rPr>
              <a:t>деятельностного</a:t>
            </a:r>
            <a:r>
              <a:rPr lang="ru-RU" sz="3200" dirty="0" smtClean="0">
                <a:latin typeface="Arial Black" pitchFamily="34" charset="0"/>
              </a:rPr>
              <a:t> подхода и помогает детям понять, что учёба = удовольствие.</a:t>
            </a:r>
            <a:endParaRPr lang="ru-RU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873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74638"/>
            <a:ext cx="8178112" cy="14261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effectLst/>
              </a:rPr>
              <a:t/>
            </a:r>
            <a:br>
              <a:rPr lang="ru-RU" sz="2700" b="1" dirty="0" smtClean="0">
                <a:effectLst/>
              </a:rPr>
            </a:br>
            <a:r>
              <a:rPr lang="ru-RU" sz="2700" b="1" dirty="0" smtClean="0">
                <a:effectLst/>
              </a:rPr>
              <a:t/>
            </a:r>
            <a:br>
              <a:rPr lang="ru-RU" sz="2700" b="1" dirty="0" smtClean="0">
                <a:effectLst/>
              </a:rPr>
            </a:br>
            <a:r>
              <a:rPr lang="ru-RU" sz="2700" b="1" dirty="0" smtClean="0">
                <a:effectLst/>
              </a:rPr>
              <a:t/>
            </a:r>
            <a:br>
              <a:rPr lang="ru-RU" sz="2700" b="1" dirty="0" smtClean="0">
                <a:effectLst/>
              </a:rPr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000" b="1" dirty="0" smtClean="0">
                <a:effectLst/>
              </a:rPr>
              <a:t>В целях обеспечения реализации программы начального общего образования в организации для участников образовательных отношений </a:t>
            </a:r>
            <a:br>
              <a:rPr lang="ru-RU" sz="2000" b="1" dirty="0" smtClean="0">
                <a:effectLst/>
              </a:rPr>
            </a:br>
            <a:r>
              <a:rPr lang="ru-RU" sz="2000" b="1" u="sng" dirty="0" smtClean="0">
                <a:effectLst/>
              </a:rPr>
              <a:t>должны создаваться условия, о</a:t>
            </a:r>
            <a:r>
              <a:rPr lang="ru-RU" sz="2000" b="1" dirty="0" smtClean="0">
                <a:effectLst/>
              </a:rPr>
              <a:t>беспечивающие возможность: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11560" y="1484784"/>
            <a:ext cx="8322128" cy="476361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/>
              <a:t>	</a:t>
            </a:r>
            <a:r>
              <a:rPr lang="ru-RU" sz="2400" b="1" dirty="0" smtClean="0"/>
              <a:t>формирования функциональной грамотности обучающихся (способности решать учебные задачи и жизненные проблемные ситуации на основе сформированных предметных, </a:t>
            </a:r>
            <a:r>
              <a:rPr lang="ru-RU" sz="2400" b="1" dirty="0" err="1" smtClean="0"/>
              <a:t>метапредметных</a:t>
            </a:r>
            <a:r>
              <a:rPr lang="ru-RU" sz="2400" b="1" dirty="0" smtClean="0"/>
              <a:t> и универсальных способов деятельности), включающей овладение ключевыми компетенциями, составляющими основу готовности к успешному взаимодействию с изменяющимся миром и дальнейшему успешному образованию</a:t>
            </a:r>
          </a:p>
          <a:p>
            <a:pPr algn="ctr">
              <a:buNone/>
            </a:pPr>
            <a:r>
              <a:rPr lang="ru-RU" sz="2400" b="1" dirty="0" smtClean="0"/>
              <a:t>(ФГОС НОО 2021 г. Раздел 3 пункт 34.2)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44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/>
              <a:t>В рамках исследования PISA используется следующее определение</a:t>
            </a:r>
            <a:r>
              <a:rPr lang="ru-RU" sz="3600" b="1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12776"/>
            <a:ext cx="8178112" cy="4835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3600" b="1" dirty="0" smtClean="0"/>
              <a:t>Математическая грамотность –это способность человека мыслить математически, формулировать, применять и интерпретировать математику для решения задач в разнообразных практических контекстах.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980728"/>
            <a:ext cx="7498080" cy="93610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Сущность понятия «грамотности» определяется тремя признаками:</a:t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пониманием роли математики в реальном мире,</a:t>
            </a:r>
          </a:p>
          <a:p>
            <a:r>
              <a:rPr lang="ru-RU" b="1" dirty="0" smtClean="0"/>
              <a:t>высказыванием обоснованных математических суждений,</a:t>
            </a:r>
          </a:p>
          <a:p>
            <a:r>
              <a:rPr lang="ru-RU" b="1" dirty="0" smtClean="0"/>
              <a:t>использованием математики для удовлетворения потребностей человека.</a:t>
            </a:r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20688"/>
            <a:ext cx="7498080" cy="158417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В зависимости от сложности задания выделены три уровня математической компетентности:</a:t>
            </a:r>
            <a:br>
              <a:rPr lang="ru-RU" sz="3200" b="1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48006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600" b="1" dirty="0" smtClean="0"/>
          </a:p>
          <a:p>
            <a:pPr>
              <a:buNone/>
            </a:pPr>
            <a:r>
              <a:rPr lang="en-US" sz="4400" b="1" dirty="0" smtClean="0"/>
              <a:t>I.</a:t>
            </a:r>
            <a:r>
              <a:rPr lang="ru-RU" sz="4400" b="1" dirty="0" smtClean="0"/>
              <a:t>уровень воспроизведения </a:t>
            </a:r>
          </a:p>
          <a:p>
            <a:pPr>
              <a:buNone/>
            </a:pPr>
            <a:r>
              <a:rPr lang="en-US" sz="4400" b="1" dirty="0" smtClean="0"/>
              <a:t>II.</a:t>
            </a:r>
            <a:r>
              <a:rPr lang="ru-RU" sz="4400" b="1" dirty="0" smtClean="0"/>
              <a:t>уровень установления связей</a:t>
            </a:r>
          </a:p>
          <a:p>
            <a:pPr>
              <a:buNone/>
            </a:pPr>
            <a:r>
              <a:rPr lang="en-US" sz="4400" b="1" dirty="0" smtClean="0"/>
              <a:t>III.</a:t>
            </a:r>
            <a:r>
              <a:rPr lang="ru-RU" sz="4400" b="1" dirty="0" smtClean="0"/>
              <a:t>уровень рассуждений.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60648"/>
            <a:ext cx="8322128" cy="5987752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algn="just"/>
            <a:r>
              <a:rPr lang="ru-RU" b="1" i="1" dirty="0" smtClean="0"/>
              <a:t>Первый уровень(</a:t>
            </a:r>
            <a:r>
              <a:rPr lang="ru-RU" b="1" i="1" dirty="0" err="1" smtClean="0"/>
              <a:t>уровень</a:t>
            </a:r>
            <a:r>
              <a:rPr lang="ru-RU" b="1" i="1" dirty="0" smtClean="0"/>
              <a:t> воспроизведения) </a:t>
            </a:r>
            <a:r>
              <a:rPr lang="ru-RU" dirty="0" smtClean="0"/>
              <a:t>—</a:t>
            </a:r>
            <a:r>
              <a:rPr lang="ru-RU" sz="3200" b="1" dirty="0" smtClean="0"/>
              <a:t>это прямое применение в знакомой ситуации известных фактов, стандартных приёмов, распознавание математических объектов и свойств, выполнение стандартных процедур, применение известных алгоритмов и технических навыков, работа со стандартными, знакомыми выражениями и формулами, непосредственное выполнение вычислений.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404664"/>
            <a:ext cx="8178112" cy="584373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b="1" i="1" dirty="0" smtClean="0"/>
              <a:t>Второй уровень(</a:t>
            </a:r>
            <a:r>
              <a:rPr lang="ru-RU" sz="2800" b="1" i="1" dirty="0" err="1" smtClean="0"/>
              <a:t>уровень</a:t>
            </a:r>
            <a:r>
              <a:rPr lang="ru-RU" sz="2800" b="1" i="1" dirty="0" smtClean="0"/>
              <a:t> установления связей) </a:t>
            </a:r>
            <a:r>
              <a:rPr lang="ru-RU" sz="2800" b="1" dirty="0" smtClean="0"/>
              <a:t>строится на репродуктивной деятельности по решению задач, которые, хотя и не являются типичными, но все же знакомы учащимся или выходят за рамки известного лишь в очень малой степени. Содержание задачи подсказывает, материал какого раздела математики надо использовать и какие известные методы применить.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466144" cy="5843736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b="1" i="1" dirty="0" smtClean="0"/>
              <a:t>	</a:t>
            </a:r>
            <a:r>
              <a:rPr lang="ru-RU" sz="3500" b="1" i="1" dirty="0" smtClean="0"/>
              <a:t>Третий уровень(</a:t>
            </a:r>
            <a:r>
              <a:rPr lang="ru-RU" sz="3500" b="1" i="1" dirty="0" err="1" smtClean="0"/>
              <a:t>уровень</a:t>
            </a:r>
            <a:r>
              <a:rPr lang="ru-RU" sz="3500" b="1" i="1" dirty="0" smtClean="0"/>
              <a:t> рассуждений) </a:t>
            </a:r>
            <a:r>
              <a:rPr lang="ru-RU" b="1" dirty="0" smtClean="0"/>
              <a:t>строится как развитие предыдущего уровня. Для решения задач этого уровня требуются определенная интуиция, размышления и творчество в выборе математического инструментария, интегрирование знаний из разных разделов курса математики, самостоятельная разработка алгоритма действий. Задания, как правило, включают больше данных, от учащихся часто требуется найти закономерность, провести обобщение и объяснить или обосновать полученные результаты.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84</TotalTime>
  <Words>693</Words>
  <Application>Microsoft Office PowerPoint</Application>
  <PresentationFormat>Экран (4:3)</PresentationFormat>
  <Paragraphs>76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Arial Black</vt:lpstr>
      <vt:lpstr>Bookman Old Style</vt:lpstr>
      <vt:lpstr>Calibri</vt:lpstr>
      <vt:lpstr>Constantia</vt:lpstr>
      <vt:lpstr>Garamond</vt:lpstr>
      <vt:lpstr>Times New Roman</vt:lpstr>
      <vt:lpstr>Wingdings 2</vt:lpstr>
      <vt:lpstr>Поток</vt:lpstr>
      <vt:lpstr>Презентация PowerPoint</vt:lpstr>
      <vt:lpstr>Презентация PowerPoint</vt:lpstr>
      <vt:lpstr>       В целях обеспечения реализации программы начального общего образования в организации для участников образовательных отношений  должны создаваться условия, обеспечивающие возможность: </vt:lpstr>
      <vt:lpstr>       В рамках исследования PISA используется следующее определение: </vt:lpstr>
      <vt:lpstr>Сущность понятия «грамотности» определяется тремя признаками: </vt:lpstr>
      <vt:lpstr>В зависимости от сложности задания выделены три уровня математической компетентности: </vt:lpstr>
      <vt:lpstr>Презентация PowerPoint</vt:lpstr>
      <vt:lpstr>Презентация PowerPoint</vt:lpstr>
      <vt:lpstr>Презентация PowerPoint</vt:lpstr>
      <vt:lpstr>   Структура оценки математической грамотности: </vt:lpstr>
      <vt:lpstr>Структура оценки математической грамотности:  </vt:lpstr>
      <vt:lpstr>Структура оценки математической грамотности:  </vt:lpstr>
      <vt:lpstr>Основные подходы к составлению заданий, направленных на формирование  математической грамотности (МГ).</vt:lpstr>
      <vt:lpstr>Презентация PowerPoint</vt:lpstr>
      <vt:lpstr>Презентация PowerPoint</vt:lpstr>
      <vt:lpstr>Презентация PowerPoint</vt:lpstr>
      <vt:lpstr>Обобщим</vt:lpstr>
      <vt:lpstr>Презентация PowerPoint</vt:lpstr>
      <vt:lpstr>Презентация PowerPoint</vt:lpstr>
      <vt:lpstr>Рабочий лист</vt:lpstr>
      <vt:lpstr>Презентация PowerPoint</vt:lpstr>
      <vt:lpstr>    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Irina Stepanova</dc:creator>
  <cp:lastModifiedBy>User</cp:lastModifiedBy>
  <cp:revision>28</cp:revision>
  <dcterms:created xsi:type="dcterms:W3CDTF">2024-02-13T11:13:13Z</dcterms:created>
  <dcterms:modified xsi:type="dcterms:W3CDTF">2024-03-29T14:20:14Z</dcterms:modified>
</cp:coreProperties>
</file>