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0A15-EA17-4148-836A-70E8B8D1A173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3882C-D00F-4B3B-A9C1-F6C306791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E857F1-9CA6-4202-B017-37E6420EF532}" type="slidenum">
              <a:rPr lang="ru-RU" altLang="ru-RU">
                <a:latin typeface="Times New Roman" pitchFamily="18" charset="0"/>
                <a:ea typeface="msmincho" charset="0"/>
                <a:cs typeface="msmincho" charset="0"/>
              </a:rPr>
              <a:pPr/>
              <a:t>17</a:t>
            </a:fld>
            <a:endParaRPr lang="ru-RU" altLang="ru-RU"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02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AD06A22-026D-4EB2-808F-DACB131EBE0E}" type="slidenum">
              <a:rPr lang="ru-RU" altLang="ru-RU" sz="1400">
                <a:solidFill>
                  <a:srgbClr val="000000"/>
                </a:solidFill>
                <a:latin typeface="Times New Roman" pitchFamily="18" charset="0"/>
                <a:ea typeface="msmincho" charset="0"/>
                <a:cs typeface="msmincho" charset="0"/>
              </a:rPr>
              <a:pPr algn="r" eaLnBrk="1" hangingPunct="1">
                <a:lnSpc>
                  <a:spcPct val="93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ru-RU" altLang="ru-RU" sz="1400">
              <a:solidFill>
                <a:srgbClr val="000000"/>
              </a:solidFill>
              <a:latin typeface="Times New Roman" pitchFamily="18" charset="0"/>
              <a:ea typeface="msmincho" charset="0"/>
              <a:cs typeface="msmincho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30188" y="-342900"/>
            <a:ext cx="7315201" cy="5487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36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altLang="ru-RU" dirty="0" smtClean="0">
              <a:solidFill>
                <a:srgbClr val="0066CC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Свободный информированный выбор родителями модулей предметной области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 «Основы религиозных культур и светской этики»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Встреча посвящается Году семьи в России, сотрудничеству учителя и родителя в духовно-нравственном воспитании</a:t>
            </a:r>
            <a:endParaRPr lang="ru-RU" dirty="0" smtClean="0"/>
          </a:p>
          <a:p>
            <a:pPr algn="ctr">
              <a:buNone/>
            </a:pPr>
            <a:endParaRPr lang="ru-RU" altLang="ru-RU" dirty="0" smtClean="0">
              <a:solidFill>
                <a:srgbClr val="0066CC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mage 33" descr="Латышина, Муртазин - Основы исламской культуры. 4 класс. Учебник. ФГОС обложка книги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3" y="548680"/>
            <a:ext cx="6840760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 Black" pitchFamily="34" charset="0"/>
              </a:rPr>
              <a:t>Модуль </a:t>
            </a:r>
            <a:br>
              <a:rPr lang="ru-RU" sz="3200" b="1" dirty="0" smtClean="0"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«Основы иудейской культуры».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Россия — наша Родина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Введение в иудейскую духовную традицию. Культура и религия. Тора — главная книга иудаизма. Классические тексты иудаизма. Патриархи еврейского народа. Пророки и праведники в иудейской культуре. Храм в жизни иудеев. Назначение синагоги и её устройство. </a:t>
            </a:r>
            <a:r>
              <a:rPr lang="ru-RU" dirty="0" err="1" smtClean="0">
                <a:latin typeface="Arial Black" pitchFamily="34" charset="0"/>
              </a:rPr>
              <a:t>Суббо-та</a:t>
            </a:r>
            <a:r>
              <a:rPr lang="ru-RU" dirty="0" smtClean="0">
                <a:latin typeface="Arial Black" pitchFamily="34" charset="0"/>
              </a:rPr>
              <a:t> (</a:t>
            </a:r>
            <a:r>
              <a:rPr lang="ru-RU" dirty="0" err="1" smtClean="0">
                <a:latin typeface="Arial Black" pitchFamily="34" charset="0"/>
              </a:rPr>
              <a:t>Шабат</a:t>
            </a:r>
            <a:r>
              <a:rPr lang="ru-RU" dirty="0" smtClean="0">
                <a:latin typeface="Arial Black" pitchFamily="34" charset="0"/>
              </a:rPr>
              <a:t>) в иудейской традиции. Иудаизм в России. Традиции иудаизма в повседневной жизни евреев. Ответственное принятие заповедей. Еврейский дом. Еврейский календарь: его устройство и особенности. Еврейские праздники: их история и традиции. Ценности семейной жизни в иудейской традиции.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mage 35" descr="Членов, Миндрина, Глоцер - Основы иудейской культуры. 4 класс. Учебник. ФГОС обложка книги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1680" y="332656"/>
            <a:ext cx="5976663" cy="633670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Arial Black" pitchFamily="34" charset="0"/>
              </a:rPr>
              <a:t>Модуль</a:t>
            </a:r>
            <a:br>
              <a:rPr lang="ru-RU" sz="3600" b="1" dirty="0" smtClean="0">
                <a:latin typeface="Arial Black" pitchFamily="34" charset="0"/>
              </a:rPr>
            </a:br>
            <a:r>
              <a:rPr lang="ru-RU" sz="3600" b="1" dirty="0" smtClean="0">
                <a:latin typeface="Arial Black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«Основы буддийской культуры»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Россия — наша Родина.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400" dirty="0" smtClean="0">
                <a:latin typeface="Arial Black" pitchFamily="34" charset="0"/>
              </a:rPr>
              <a:t>Введение в буддийскую духовную традицию. Культура и религия. Будда и его учение.</a:t>
            </a:r>
          </a:p>
          <a:p>
            <a:pPr>
              <a:buNone/>
            </a:pPr>
            <a:r>
              <a:rPr lang="ru-RU" sz="3400" dirty="0" smtClean="0">
                <a:latin typeface="Arial Black" pitchFamily="34" charset="0"/>
              </a:rPr>
              <a:t>Буддийские святыни. Будды и бодхисатвы. Семья в буддийской культуре и её ценности. Буддизм в России.</a:t>
            </a:r>
          </a:p>
          <a:p>
            <a:pPr>
              <a:buNone/>
            </a:pPr>
            <a:r>
              <a:rPr lang="ru-RU" sz="3400" dirty="0" smtClean="0">
                <a:latin typeface="Arial Black" pitchFamily="34" charset="0"/>
              </a:rPr>
              <a:t>Человек в буддийской картине мира. Буддийские символы. Буддийские ритуалы. Буддийские святыни.</a:t>
            </a:r>
          </a:p>
          <a:p>
            <a:pPr>
              <a:buNone/>
            </a:pPr>
            <a:r>
              <a:rPr lang="ru-RU" sz="3400" dirty="0" smtClean="0">
                <a:latin typeface="Arial Black" pitchFamily="34" charset="0"/>
              </a:rPr>
              <a:t>Буддийские священные сооружения. Буддийский храм. Буддийский календарь. Праздники в буддийской культуре.</a:t>
            </a:r>
          </a:p>
          <a:p>
            <a:pPr>
              <a:buNone/>
            </a:pPr>
            <a:r>
              <a:rPr lang="ru-RU" sz="3400" dirty="0" smtClean="0">
                <a:latin typeface="Arial Black" pitchFamily="34" charset="0"/>
              </a:rPr>
              <a:t>Искусство в буддийской культуре.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mage 37" descr="Владимир Чимитдоржиев - Основы буддийской культуры. 4 класс. Учебник. ФГОС обложка книги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35696" y="548680"/>
            <a:ext cx="6048672" cy="590465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Arial Black" pitchFamily="34" charset="0"/>
              </a:rPr>
              <a:t>Модуль </a:t>
            </a:r>
            <a:br>
              <a:rPr lang="ru-RU" sz="3600" b="1" dirty="0" smtClean="0"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«Основы православной культуры»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 Black" pitchFamily="34" charset="0"/>
              </a:rPr>
              <a:t>Россия — наша Родина. </a:t>
            </a:r>
            <a:r>
              <a:rPr lang="ru-RU" sz="2200" dirty="0" smtClean="0">
                <a:latin typeface="Arial Black" pitchFamily="34" charset="0"/>
              </a:rPr>
              <a:t>Введение в православную традицию. Культура и религия. Во что верят православные христиане. Добро и зло в православной традиции. Золотое правило нравственности. Любовь к ближнему. Отношение к труду. Долг и ответственность. Милосердие и сострадание. Православие в России. Православный храм и другие святыни. Символический язык православной культуры: христианское искусство (иконы, фрески, церковное пение, прикладное искусство), православный календарь. Праздники. Христианская семья и её ценности.</a:t>
            </a:r>
            <a:endParaRPr lang="ru-RU" sz="2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Image 39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3960440" cy="6192688"/>
          </a:xfrm>
          <a:prstGeom prst="rect">
            <a:avLst/>
          </a:prstGeom>
        </p:spPr>
      </p:pic>
      <p:pic>
        <p:nvPicPr>
          <p:cNvPr id="8" name="Image 40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404664"/>
            <a:ext cx="4204756" cy="593325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0" y="127000"/>
            <a:ext cx="5638800" cy="143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для изучения курса </a:t>
            </a: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ОРКСЭ выбран этот возраст?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ребенок в этом возрасте наименее конфликтен</a:t>
            </a:r>
          </a:p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   у детей появляется потребность в новом содержании, обращении к внутреннему миру человека</a:t>
            </a:r>
          </a:p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   у детей уже сформирована способность понимать смыслы на уровне понятий Добро, Совесть, Милосердие, Дружба</a:t>
            </a:r>
          </a:p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   в этом возрасте возникает потребность в примере, идеале</a:t>
            </a:r>
          </a:p>
          <a:p>
            <a:pPr marL="342900" indent="-330200" eaLnBrk="1" hangingPunct="1">
              <a:lnSpc>
                <a:spcPct val="15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500" b="1">
                <a:solidFill>
                  <a:srgbClr val="002060"/>
                </a:solidFill>
                <a:latin typeface="Times New Roman" pitchFamily="18" charset="0"/>
              </a:rPr>
              <a:t>   ребенок «открывает» социальное  разнообразие внутри класса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276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ru-RU" altLang="ru-RU" sz="3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Оценивание по курсу</a:t>
            </a:r>
          </a:p>
        </p:txBody>
      </p:sp>
      <p:sp>
        <p:nvSpPr>
          <p:cNvPr id="24579" name="Содержимое 3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п.10 ст.28 Закона "Об образовании в Российской Федерации осуществление текущего контроля успеваемости и промежуточной аттестации обучающихся, установление их форм, периодичности и порядка проведения  - это компетенция, права, обязанности и ответственность образовательной организации.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курсу ОРСКЭ рекомендуется </a:t>
            </a:r>
            <a:r>
              <a:rPr lang="ru-RU" altLang="ru-RU" sz="25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безотметочное оценивание</a:t>
            </a:r>
            <a:r>
              <a:rPr lang="ru-RU" altLang="ru-RU" sz="25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формализованные требования по оценке успеваемости по результатам освоения курса не предусматриваются. Результаты подготовки и защиты творческих продуктов и проектов учитываются при формировании портфолио учеников (проекты, дипломы за конкурсы, сертификаты за достижения, , грамоты, благодарности и т.д.)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9144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4 класс </a:t>
            </a:r>
            <a:r>
              <a:rPr lang="ru-RU" sz="2800" b="1" dirty="0" smtClean="0">
                <a:solidFill>
                  <a:srgbClr val="002060"/>
                </a:solidFill>
              </a:rPr>
              <a:t>– предмет «Основы религиозных культур и светской этики» 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выбору родителей изучается один из шести модулей: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православной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исламской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буддийской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иудейской культуры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религиозных культур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     народов России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Основы светской этики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Основные ценности курса: </a:t>
            </a:r>
            <a:r>
              <a:rPr lang="ru-RU" sz="2800" b="1" dirty="0" smtClean="0">
                <a:solidFill>
                  <a:srgbClr val="002060"/>
                </a:solidFill>
              </a:rPr>
              <a:t>Отечество, культура, семья, религия, этика, духовность, патриотизм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 каждой семье </a:t>
            </a:r>
            <a:r>
              <a:rPr lang="ru-RU" sz="2800" b="1" dirty="0" smtClean="0">
                <a:solidFill>
                  <a:srgbClr val="002060"/>
                </a:solidFill>
              </a:rPr>
              <a:t>- свои традиции, религиозные и другие предпочтения. Школа их учитывает.</a:t>
            </a:r>
          </a:p>
          <a:p>
            <a:pPr marL="609600" indent="-609600" algn="just" eaLnBrk="1" hangingPunct="1">
              <a:buFontTx/>
              <a:buNone/>
              <a:defRPr/>
            </a:pPr>
            <a:endParaRPr lang="ru-RU" sz="28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ru-RU" sz="2800" b="1" dirty="0" smtClean="0">
              <a:solidFill>
                <a:srgbClr val="660033"/>
              </a:solidFill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 l="1984" t="1984" r="1984" b="1984"/>
          <a:stretch>
            <a:fillRect/>
          </a:stretch>
        </p:blipFill>
        <p:spPr bwMode="auto">
          <a:xfrm>
            <a:off x="6324600" y="1219200"/>
            <a:ext cx="2590800" cy="2590800"/>
          </a:xfrm>
          <a:prstGeom prst="rect">
            <a:avLst/>
          </a:prstGeom>
          <a:noFill/>
          <a:ln w="28440">
            <a:solidFill>
              <a:srgbClr val="3366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О предмете ОРКСЭ </a:t>
            </a:r>
            <a:b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2025\26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учебном году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5100" b="1" dirty="0" smtClean="0"/>
              <a:t>Приказ </a:t>
            </a:r>
            <a:r>
              <a:rPr lang="ru-RU" sz="5100" b="1" dirty="0" err="1" smtClean="0"/>
              <a:t>Минпросвещения</a:t>
            </a:r>
            <a:r>
              <a:rPr lang="ru-RU" sz="5100" b="1" dirty="0" smtClean="0"/>
              <a:t> России от 18 июля 2022 г. № 569 «О внесении изменений в федеральный государственный образовательный стандарт начального общего образования</a:t>
            </a:r>
            <a:r>
              <a:rPr lang="ru-RU" sz="5100" dirty="0" smtClean="0"/>
              <a:t>, утвержденный приказом </a:t>
            </a:r>
            <a:r>
              <a:rPr lang="ru-RU" sz="5100" dirty="0" err="1" smtClean="0"/>
              <a:t>Минпросвещения</a:t>
            </a:r>
            <a:r>
              <a:rPr lang="ru-RU" sz="5100" dirty="0" smtClean="0"/>
              <a:t> России от 31 мая 2021 г. № 286»; Зарегистрирован в Минюсте РФ 17 августа 2022 г. № 69676.</a:t>
            </a:r>
          </a:p>
          <a:p>
            <a:r>
              <a:rPr lang="ru-RU" dirty="0" smtClean="0"/>
              <a:t> </a:t>
            </a:r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Предметные результаты.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 выбору родителей (законных представителей) несовершеннолетних обучающихся в рамках учебного предмета </a:t>
            </a:r>
            <a:r>
              <a:rPr lang="ru-RU" b="1" dirty="0" smtClean="0"/>
              <a:t>«Основы религиозных культур и светской этики» </a:t>
            </a:r>
            <a:r>
              <a:rPr lang="ru-RU" dirty="0" smtClean="0"/>
              <a:t>изучаются учебные модули :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«Основы православной культуры»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«Основы иудейской культуры»,</a:t>
            </a:r>
          </a:p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«Основы  буддийской  культуры»</a:t>
            </a:r>
          </a:p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«Основы  исламской  культуры»</a:t>
            </a:r>
          </a:p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«Основы  религиозных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культур народов России»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«Основы светской этики».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b="1" dirty="0" smtClean="0"/>
              <a:t>Учебный модуль </a:t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  <a:latin typeface="Arial Black" pitchFamily="34" charset="0"/>
              </a:rPr>
              <a:t>«Основы религиозных культур народов России»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00B050"/>
                </a:solidFill>
                <a:latin typeface="Arial Black" pitchFamily="34" charset="0"/>
              </a:rPr>
              <a:t>Россия — наша Родина. </a:t>
            </a:r>
          </a:p>
          <a:p>
            <a:pPr>
              <a:buNone/>
            </a:pPr>
            <a:r>
              <a:rPr lang="ru-RU" sz="3300" dirty="0" smtClean="0">
                <a:latin typeface="Arial Black" pitchFamily="34" charset="0"/>
              </a:rPr>
              <a:t>Культура и религия. Религиозная культура народов России. Мировые религии и иудаизм. Их основатели. Священные книги христианства, ислама, иудаизма, буддизма. Хранители предания в религиях. Человек в религиозных традициях народов России. Добро и зло. Священные сооружения. Искусство в религиозной культуре. Религия и мораль. Нравственные заповеди христианства, ислама, иудаизма, буддизма. Обычаи и обряды. Праздники и календари в религиях. Семья, семейные ценности. Долг, свобода, ответственность, труд. Милосердие, забота о слабых, взаимопомощь, социальные проблемы общества и отношение к ним разных религий.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mage 26" descr="Беглов, Саплина, Токарева - Основы религиозных культур народов России. 4 класс. Учебник. ФГОС обложка книги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60648"/>
            <a:ext cx="6264696" cy="63367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Модуль 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«Основы светской этики»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Россия — наша Родина.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Этика и её значение в жизни человека. Праздники как одна из форм исторической памяти. Образцы нравственности в культуре Отечества, в культурах разных народов России. Государство и мораль гражданина, основной закон (Конституция) в государстве как источник российской светской (гражданской) этики. Трудовая мораль. Нравственные традиции предпринимательства. Что значит быть нравственным в наше время. Нравственные ценности, идеалы, принципы морали. Нормы морали. Семейные ценности и этика семейных отношений. Этикет. Образование как нравственная норма. Методы нравственного самосовершенствования.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mage 30" descr="Алла Шемшурина - Основы религиозных культур и светской этики. Основы светской этики. 4 класс. Учебник. ФГОС обложка книги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1681" y="404664"/>
            <a:ext cx="6048672" cy="604867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Arial Black" pitchFamily="34" charset="0"/>
              </a:rPr>
              <a:t>Модуль </a:t>
            </a:r>
            <a:br>
              <a:rPr lang="ru-RU" sz="3600" b="1" dirty="0" smtClean="0"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«Основы исламской культуры».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 Black" pitchFamily="34" charset="0"/>
              </a:rPr>
              <a:t>Россия — наша Родина. </a:t>
            </a:r>
            <a:r>
              <a:rPr lang="ru-RU" sz="2000" dirty="0" smtClean="0">
                <a:latin typeface="Arial Black" pitchFamily="34" charset="0"/>
              </a:rPr>
              <a:t>Введение в исламскую традицию. Культура и религия. Пророк </a:t>
            </a:r>
            <a:r>
              <a:rPr lang="ru-RU" sz="2000" dirty="0" err="1" smtClean="0">
                <a:latin typeface="Arial Black" pitchFamily="34" charset="0"/>
              </a:rPr>
              <a:t>Мухаммад</a:t>
            </a:r>
            <a:r>
              <a:rPr lang="ru-RU" sz="2000" dirty="0" smtClean="0">
                <a:latin typeface="Arial Black" pitchFamily="34" charset="0"/>
              </a:rPr>
              <a:t> — образец человека и учитель нравственности в исламской традиции. Во что верят мусульмане. Добро и зло в исламской традиции. Нравственные основы ислама. Любовь к ближнему. Отношение к труду. Долг и ответственность. Милосердие и сострадание. Столпы ислама. Обязанности мусульман. Для чего построена и как устроена мечеть. Мусульманское летоисчисление и календарь. Ислам в России. Семья в исламе. Праздники исламских народов России: их происхождение и особенности проведения. Искусство  ислама.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952</Words>
  <Application>Microsoft Office PowerPoint</Application>
  <PresentationFormat>Экран (4:3)</PresentationFormat>
  <Paragraphs>58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 О предмете ОРКСЭ  в 2025\26 учебном году </vt:lpstr>
      <vt:lpstr>Предметные результаты.</vt:lpstr>
      <vt:lpstr> Учебный модуль  «Основы религиозных культур народов России» </vt:lpstr>
      <vt:lpstr>Слайд 6</vt:lpstr>
      <vt:lpstr> Модуль  «Основы светской этики» </vt:lpstr>
      <vt:lpstr>Слайд 8</vt:lpstr>
      <vt:lpstr> Модуль  «Основы исламской культуры». </vt:lpstr>
      <vt:lpstr>Слайд 10</vt:lpstr>
      <vt:lpstr>Модуль  «Основы иудейской культуры».</vt:lpstr>
      <vt:lpstr>Слайд 12</vt:lpstr>
      <vt:lpstr> Модуль  «Основы буддийской культуры» </vt:lpstr>
      <vt:lpstr>Слайд 14</vt:lpstr>
      <vt:lpstr> Модуль  «Основы православной культуры» </vt:lpstr>
      <vt:lpstr>Слайд 16</vt:lpstr>
      <vt:lpstr>Слайд 17</vt:lpstr>
      <vt:lpstr>Оценивание по курсу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30</cp:revision>
  <dcterms:created xsi:type="dcterms:W3CDTF">2024-02-05T13:34:36Z</dcterms:created>
  <dcterms:modified xsi:type="dcterms:W3CDTF">2025-02-25T13:53:00Z</dcterms:modified>
</cp:coreProperties>
</file>